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83"/>
  </p:notesMasterIdLst>
  <p:sldIdLst>
    <p:sldId id="256" r:id="rId69"/>
    <p:sldId id="257" r:id="rId70"/>
    <p:sldId id="258" r:id="rId71"/>
    <p:sldId id="259" r:id="rId72"/>
    <p:sldId id="260" r:id="rId73"/>
    <p:sldId id="261" r:id="rId74"/>
    <p:sldId id="262" r:id="rId75"/>
    <p:sldId id="263" r:id="rId76"/>
    <p:sldId id="264" r:id="rId77"/>
    <p:sldId id="265" r:id="rId78"/>
    <p:sldId id="266" r:id="rId79"/>
    <p:sldId id="267" r:id="rId80"/>
    <p:sldId id="268" r:id="rId81"/>
    <p:sldId id="269" r:id="rId82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Bebas Neue" charset="1" panose="00000500000000000000"/>
      <p:regular r:id="rId8"/>
    </p:embeddedFont>
    <p:embeddedFont>
      <p:font typeface="Bebas Neue Bold" charset="1" panose="020B0606020202050201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Archivo Black" charset="1" panose="020B0A03020202020B04"/>
      <p:regular r:id="rId14"/>
    </p:embeddedFont>
    <p:embeddedFont>
      <p:font typeface="Montserrat Light" charset="1" panose="00000400000000000000"/>
      <p:regular r:id="rId15"/>
    </p:embeddedFont>
    <p:embeddedFont>
      <p:font typeface="Montserrat Light Bold" charset="1" panose="00000800000000000000"/>
      <p:regular r:id="rId16"/>
    </p:embeddedFont>
    <p:embeddedFont>
      <p:font typeface="Montserrat Light Italics" charset="1" panose="00000400000000000000"/>
      <p:regular r:id="rId17"/>
    </p:embeddedFont>
    <p:embeddedFont>
      <p:font typeface="Montserrat Light Bold Italics" charset="1" panose="00000800000000000000"/>
      <p:regular r:id="rId18"/>
    </p:embeddedFont>
    <p:embeddedFont>
      <p:font typeface="Roboto" charset="1" panose="02000000000000000000"/>
      <p:regular r:id="rId19"/>
    </p:embeddedFont>
    <p:embeddedFont>
      <p:font typeface="Roboto Bold" charset="1" panose="02000000000000000000"/>
      <p:regular r:id="rId20"/>
    </p:embeddedFont>
    <p:embeddedFont>
      <p:font typeface="Roboto Italics" charset="1" panose="02000000000000000000"/>
      <p:regular r:id="rId21"/>
    </p:embeddedFont>
    <p:embeddedFont>
      <p:font typeface="Roboto Bold Italics" charset="1" panose="02000000000000000000"/>
      <p:regular r:id="rId22"/>
    </p:embeddedFont>
    <p:embeddedFont>
      <p:font typeface="Raleway" charset="1" panose="020B0503030101060003"/>
      <p:regular r:id="rId23"/>
    </p:embeddedFont>
    <p:embeddedFont>
      <p:font typeface="Raleway Bold" charset="1" panose="020B0803030101060003"/>
      <p:regular r:id="rId24"/>
    </p:embeddedFont>
    <p:embeddedFont>
      <p:font typeface="Raleway Thin" charset="1" panose="020B0203030101060003"/>
      <p:regular r:id="rId25"/>
    </p:embeddedFont>
    <p:embeddedFont>
      <p:font typeface="Raleway Heavy" charset="1" panose="020B0003030101060003"/>
      <p:regular r:id="rId26"/>
    </p:embeddedFont>
    <p:embeddedFont>
      <p:font typeface="Aileron" charset="1" panose="00000500000000000000"/>
      <p:regular r:id="rId27"/>
    </p:embeddedFont>
    <p:embeddedFont>
      <p:font typeface="Aileron Bold" charset="1" panose="00000800000000000000"/>
      <p:regular r:id="rId28"/>
    </p:embeddedFont>
    <p:embeddedFont>
      <p:font typeface="Aileron Italics" charset="1" panose="00000500000000000000"/>
      <p:regular r:id="rId29"/>
    </p:embeddedFont>
    <p:embeddedFont>
      <p:font typeface="Aileron Bold Italics" charset="1" panose="00000800000000000000"/>
      <p:regular r:id="rId30"/>
    </p:embeddedFont>
    <p:embeddedFont>
      <p:font typeface="Aileron Thin" charset="1" panose="00000300000000000000"/>
      <p:regular r:id="rId31"/>
    </p:embeddedFont>
    <p:embeddedFont>
      <p:font typeface="Aileron Thin Italics" charset="1" panose="00000300000000000000"/>
      <p:regular r:id="rId32"/>
    </p:embeddedFont>
    <p:embeddedFont>
      <p:font typeface="Aileron Light" charset="1" panose="00000400000000000000"/>
      <p:regular r:id="rId33"/>
    </p:embeddedFont>
    <p:embeddedFont>
      <p:font typeface="Aileron Light Italics" charset="1" panose="00000400000000000000"/>
      <p:regular r:id="rId34"/>
    </p:embeddedFont>
    <p:embeddedFont>
      <p:font typeface="Aileron Ultra-Bold" charset="1" panose="00000A00000000000000"/>
      <p:regular r:id="rId35"/>
    </p:embeddedFont>
    <p:embeddedFont>
      <p:font typeface="Aileron Ultra-Bold Italics" charset="1" panose="00000A00000000000000"/>
      <p:regular r:id="rId36"/>
    </p:embeddedFont>
    <p:embeddedFont>
      <p:font typeface="Aileron Heavy" charset="1" panose="00000A00000000000000"/>
      <p:regular r:id="rId37"/>
    </p:embeddedFont>
    <p:embeddedFont>
      <p:font typeface="Aileron Heavy Italics" charset="1" panose="00000A00000000000000"/>
      <p:regular r:id="rId38"/>
    </p:embeddedFont>
    <p:embeddedFont>
      <p:font typeface="Open Sauce" charset="1" panose="00000500000000000000"/>
      <p:regular r:id="rId39"/>
    </p:embeddedFont>
    <p:embeddedFont>
      <p:font typeface="Open Sauce Bold" charset="1" panose="00000800000000000000"/>
      <p:regular r:id="rId40"/>
    </p:embeddedFont>
    <p:embeddedFont>
      <p:font typeface="Open Sauce Italics" charset="1" panose="00000500000000000000"/>
      <p:regular r:id="rId41"/>
    </p:embeddedFont>
    <p:embeddedFont>
      <p:font typeface="Open Sauce Bold Italics" charset="1" panose="00000800000000000000"/>
      <p:regular r:id="rId42"/>
    </p:embeddedFont>
    <p:embeddedFont>
      <p:font typeface="Open Sauce Light" charset="1" panose="00000400000000000000"/>
      <p:regular r:id="rId43"/>
    </p:embeddedFont>
    <p:embeddedFont>
      <p:font typeface="Open Sauce Light Italics" charset="1" panose="00000400000000000000"/>
      <p:regular r:id="rId44"/>
    </p:embeddedFont>
    <p:embeddedFont>
      <p:font typeface="Open Sauce Medium" charset="1" panose="00000600000000000000"/>
      <p:regular r:id="rId45"/>
    </p:embeddedFont>
    <p:embeddedFont>
      <p:font typeface="Open Sauce Medium Italics" charset="1" panose="00000600000000000000"/>
      <p:regular r:id="rId46"/>
    </p:embeddedFont>
    <p:embeddedFont>
      <p:font typeface="Open Sauce Semi-Bold" charset="1" panose="00000700000000000000"/>
      <p:regular r:id="rId47"/>
    </p:embeddedFont>
    <p:embeddedFont>
      <p:font typeface="Open Sauce Semi-Bold Italics" charset="1" panose="00000700000000000000"/>
      <p:regular r:id="rId48"/>
    </p:embeddedFont>
    <p:embeddedFont>
      <p:font typeface="Open Sauce Heavy" charset="1" panose="00000A00000000000000"/>
      <p:regular r:id="rId49"/>
    </p:embeddedFont>
    <p:embeddedFont>
      <p:font typeface="Open Sauce Heavy Italics" charset="1" panose="00000A00000000000000"/>
      <p:regular r:id="rId50"/>
    </p:embeddedFont>
    <p:embeddedFont>
      <p:font typeface="Montserrat" charset="1" panose="00000500000000000000"/>
      <p:regular r:id="rId51"/>
    </p:embeddedFont>
    <p:embeddedFont>
      <p:font typeface="Montserrat Bold" charset="1" panose="00000800000000000000"/>
      <p:regular r:id="rId52"/>
    </p:embeddedFont>
    <p:embeddedFont>
      <p:font typeface="Montserrat Italics" charset="1" panose="00000500000000000000"/>
      <p:regular r:id="rId53"/>
    </p:embeddedFont>
    <p:embeddedFont>
      <p:font typeface="Montserrat Bold Italics" charset="1" panose="00000800000000000000"/>
      <p:regular r:id="rId54"/>
    </p:embeddedFont>
    <p:embeddedFont>
      <p:font typeface="Montserrat Thin" charset="1" panose="00000300000000000000"/>
      <p:regular r:id="rId55"/>
    </p:embeddedFont>
    <p:embeddedFont>
      <p:font typeface="Montserrat Thin Italics" charset="1" panose="00000300000000000000"/>
      <p:regular r:id="rId56"/>
    </p:embeddedFont>
    <p:embeddedFont>
      <p:font typeface="Montserrat Extra-Light" charset="1" panose="00000300000000000000"/>
      <p:regular r:id="rId57"/>
    </p:embeddedFont>
    <p:embeddedFont>
      <p:font typeface="Montserrat Extra-Light Italics" charset="1" panose="00000300000000000000"/>
      <p:regular r:id="rId58"/>
    </p:embeddedFont>
    <p:embeddedFont>
      <p:font typeface="Montserrat Light" charset="1" panose="00000400000000000000"/>
      <p:regular r:id="rId59"/>
    </p:embeddedFont>
    <p:embeddedFont>
      <p:font typeface="Montserrat Light Italics" charset="1" panose="00000400000000000000"/>
      <p:regular r:id="rId60"/>
    </p:embeddedFont>
    <p:embeddedFont>
      <p:font typeface="Montserrat Medium" charset="1" panose="00000600000000000000"/>
      <p:regular r:id="rId61"/>
    </p:embeddedFont>
    <p:embeddedFont>
      <p:font typeface="Montserrat Medium Italics" charset="1" panose="00000600000000000000"/>
      <p:regular r:id="rId62"/>
    </p:embeddedFont>
    <p:embeddedFont>
      <p:font typeface="Montserrat Semi-Bold" charset="1" panose="00000700000000000000"/>
      <p:regular r:id="rId63"/>
    </p:embeddedFont>
    <p:embeddedFont>
      <p:font typeface="Montserrat Semi-Bold Italics" charset="1" panose="00000700000000000000"/>
      <p:regular r:id="rId64"/>
    </p:embeddedFont>
    <p:embeddedFont>
      <p:font typeface="Montserrat Ultra-Bold" charset="1" panose="00000900000000000000"/>
      <p:regular r:id="rId65"/>
    </p:embeddedFont>
    <p:embeddedFont>
      <p:font typeface="Montserrat Ultra-Bold Italics" charset="1" panose="00000900000000000000"/>
      <p:regular r:id="rId66"/>
    </p:embeddedFont>
    <p:embeddedFont>
      <p:font typeface="Montserrat Heavy" charset="1" panose="00000A00000000000000"/>
      <p:regular r:id="rId67"/>
    </p:embeddedFont>
    <p:embeddedFont>
      <p:font typeface="Montserrat Heavy Italics" charset="1" panose="00000A00000000000000"/>
      <p:regular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fonts/font67.fntdata" Type="http://schemas.openxmlformats.org/officeDocument/2006/relationships/font"/><Relationship Id="rId68" Target="fonts/font68.fntdata" Type="http://schemas.openxmlformats.org/officeDocument/2006/relationships/font"/><Relationship Id="rId69" Target="slides/slide1.xml" Type="http://schemas.openxmlformats.org/officeDocument/2006/relationships/slide"/><Relationship Id="rId7" Target="fonts/font7.fntdata" Type="http://schemas.openxmlformats.org/officeDocument/2006/relationships/font"/><Relationship Id="rId70" Target="slides/slide2.xml" Type="http://schemas.openxmlformats.org/officeDocument/2006/relationships/slide"/><Relationship Id="rId71" Target="slides/slide3.xml" Type="http://schemas.openxmlformats.org/officeDocument/2006/relationships/slide"/><Relationship Id="rId72" Target="slides/slide4.xml" Type="http://schemas.openxmlformats.org/officeDocument/2006/relationships/slide"/><Relationship Id="rId73" Target="slides/slide5.xml" Type="http://schemas.openxmlformats.org/officeDocument/2006/relationships/slide"/><Relationship Id="rId74" Target="slides/slide6.xml" Type="http://schemas.openxmlformats.org/officeDocument/2006/relationships/slide"/><Relationship Id="rId75" Target="slides/slide7.xml" Type="http://schemas.openxmlformats.org/officeDocument/2006/relationships/slide"/><Relationship Id="rId76" Target="slides/slide8.xml" Type="http://schemas.openxmlformats.org/officeDocument/2006/relationships/slide"/><Relationship Id="rId77" Target="slides/slide9.xml" Type="http://schemas.openxmlformats.org/officeDocument/2006/relationships/slide"/><Relationship Id="rId78" Target="slides/slide10.xml" Type="http://schemas.openxmlformats.org/officeDocument/2006/relationships/slide"/><Relationship Id="rId79" Target="slides/slide11.xml" Type="http://schemas.openxmlformats.org/officeDocument/2006/relationships/slide"/><Relationship Id="rId8" Target="fonts/font8.fntdata" Type="http://schemas.openxmlformats.org/officeDocument/2006/relationships/font"/><Relationship Id="rId80" Target="slides/slide12.xml" Type="http://schemas.openxmlformats.org/officeDocument/2006/relationships/slide"/><Relationship Id="rId81" Target="slides/slide13.xml" Type="http://schemas.openxmlformats.org/officeDocument/2006/relationships/slide"/><Relationship Id="rId82" Target="slides/slide14.xml" Type="http://schemas.openxmlformats.org/officeDocument/2006/relationships/slide"/><Relationship Id="rId83" Target="notesMasters/notesMaster1.xml" Type="http://schemas.openxmlformats.org/officeDocument/2006/relationships/notesMaster"/><Relationship Id="rId84" Target="theme/theme2.xml" Type="http://schemas.openxmlformats.org/officeDocument/2006/relationships/theme"/><Relationship Id="rId85" Target="notesSlides/notesSlide1.xml" Type="http://schemas.openxmlformats.org/officeDocument/2006/relationships/notesSlide"/><Relationship Id="rId86" Target="notesSlides/notesSlide2.xml" Type="http://schemas.openxmlformats.org/officeDocument/2006/relationships/notesSlide"/><Relationship Id="rId87" Target="notesSlides/notesSlide3.xml" Type="http://schemas.openxmlformats.org/officeDocument/2006/relationships/notesSlide"/><Relationship Id="rId88" Target="notesSlides/notesSlide4.xml" Type="http://schemas.openxmlformats.org/officeDocument/2006/relationships/notesSlide"/><Relationship Id="rId89" Target="notesSlides/notesSlide5.xml" Type="http://schemas.openxmlformats.org/officeDocument/2006/relationships/notesSlide"/><Relationship Id="rId9" Target="fonts/font9.fntdata" Type="http://schemas.openxmlformats.org/officeDocument/2006/relationships/font"/><Relationship Id="rId90" Target="notesSlides/notesSlide6.xml" Type="http://schemas.openxmlformats.org/officeDocument/2006/relationships/notesSlide"/><Relationship Id="rId91" Target="notesSlides/notesSlide7.xml" Type="http://schemas.openxmlformats.org/officeDocument/2006/relationships/notesSlide"/><Relationship Id="rId92" Target="notesSlides/notesSlide8.xml" Type="http://schemas.openxmlformats.org/officeDocument/2006/relationships/notesSlide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RDH/OMT - @ TBI I have worked the past 3 years as a clinician, educator, and researcher. and I am honored to be part of the the TBI team and excited to introduce to you more about us and what we are doing in healthcare.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Slide 4: Importance of Proper Airway Function</a:t>
            </a:r>
          </a:p>
          <a:p>
            <a:r>
              <a:rPr lang="en-US"/>
              <a:t>Physical Health: Adequate oxygen supply is necessary for every cell in the body.</a:t>
            </a:r>
          </a:p>
          <a:p>
            <a:r>
              <a:rPr lang="en-US"/>
              <a:t>Mental Health: Good airway function is linked to better sleep quality, which affects mood and cognition.</a:t>
            </a:r>
          </a:p>
          <a:p>
            <a:r>
              <a:rPr lang="en-US"/>
              <a:t>Child Development: Proper airway function ensures optimal development of the face, jaws, and teeth in children.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Importance of Proper Airway Function</a:t>
            </a:r>
          </a:p>
          <a:p>
            <a:r>
              <a:rPr lang="en-US"/>
              <a:t>Physical Health: Ensures efficient oxygen-carbon dioxide exchange.</a:t>
            </a:r>
          </a:p>
          <a:p>
            <a:r>
              <a:rPr lang="en-US"/>
              <a:t>Mental Health: Impacts quality of sleep, affecting mood and cognition.</a:t>
            </a:r>
          </a:p>
          <a:p>
            <a:r>
              <a:rPr lang="en-US"/>
              <a:t>Child Development: Affects facial and dental development in children.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Slide 5: Why Addressing Sleep and Breathing?</a:t>
            </a:r>
          </a:p>
          <a:p>
            <a:r>
              <a:rPr lang="en-US"/>
              <a:t>Sleep Importance: Foundation of overall health.</a:t>
            </a:r>
          </a:p>
          <a:p>
            <a:r>
              <a:rPr lang="en-US"/>
              <a:t>Breathing: Central to maintaining proper airway function.</a:t>
            </a:r>
          </a:p>
          <a:p>
            <a:r>
              <a:rPr lang="en-US"/>
              <a:t>The Connection: Poor airway function can lead to sleep disorders, affecting overall well-being.</a:t>
            </a:r>
          </a:p>
          <a:p>
            <a:r>
              <a:rPr lang="en-US"/>
              <a:t/>
            </a:r>
          </a:p>
          <a:p>
            <a:r>
              <a:rPr lang="en-US"/>
              <a:t>Quality of Life: Poor sleep can result in poor work performance, strained relationships, and decreased life satisfaction.</a:t>
            </a:r>
          </a:p>
          <a:p>
            <a:r>
              <a:rPr lang="en-US"/>
              <a:t>Connection to Chronic Illness: Conditions like sleep apnea are linked to heart disease, obesity, and diabetes.</a:t>
            </a:r>
          </a:p>
          <a:p>
            <a:r>
              <a:rPr lang="en-US"/>
              <a:t>Societal Cost: The economic burden due to lack of awareness and untreated airway issues is substantial.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Slide 7: Red Flags for Children</a:t>
            </a:r>
          </a:p>
          <a:p>
            <a:r>
              <a:rPr lang="en-US"/>
              <a:t>Mouth Breathing: Indicates potential airway obstruction and may lead to dental issues.</a:t>
            </a:r>
          </a:p>
          <a:p>
            <a:r>
              <a:rPr lang="en-US"/>
              <a:t>Behavioral Issues: Attention deficits and hyperactivity may be related to poor sleep.</a:t>
            </a:r>
          </a:p>
          <a:p>
            <a:r>
              <a:rPr lang="en-US"/>
              <a:t>Delayed Growth: Insufficient sleep can affect the production of growth hormones.</a:t>
            </a:r>
          </a:p>
          <a:p>
            <a:r>
              <a:rPr lang="en-US"/>
              <a:t>Academic Struggles: Poor sleep can lead to difficulty in learning and academic performance.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just spoke about this but its one of the most common OMDs, it can really change growth patterns, influencing the jaw and how our face develops - Which face is more attractive?  The one that was created functionally and working optimally, balanced, symmetric.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</a:p>
          <a:p>
            <a:r>
              <a:rPr lang="en-US"/>
              <a:t>Slide 7: Red Flags for Children</a:t>
            </a:r>
          </a:p>
          <a:p>
            <a:r>
              <a:rPr lang="en-US"/>
              <a:t>Mouth Breathing: May indicate airway obstruction.</a:t>
            </a:r>
          </a:p>
          <a:p>
            <a:r>
              <a:rPr lang="en-US"/>
              <a:t>Behavioral Issues: Lack of quality sleep can impact behavior.</a:t>
            </a:r>
          </a:p>
          <a:p>
            <a:r>
              <a:rPr lang="en-US"/>
              <a:t>Delayed Growth: Poor sleep can affect hormonal balance, impacting growth.</a:t>
            </a:r>
          </a:p>
          <a:p>
            <a:r>
              <a:rPr lang="en-US"/>
              <a:t>Slide 8: AAPMD’s Role</a:t>
            </a:r>
          </a:p>
          <a:p>
            <a:r>
              <a:rPr lang="en-US"/>
              <a:t>Education: Offering resources and seminars.</a:t>
            </a:r>
          </a:p>
          <a:p>
            <a:r>
              <a:rPr lang="en-US"/>
              <a:t>Consultation: Providing expert advice on managing airway issues.</a:t>
            </a:r>
          </a:p>
          <a:p>
            <a:r>
              <a:rPr lang="en-US"/>
              <a:t>Awareness: Public campaigns and school programs.</a:t>
            </a:r>
          </a:p>
          <a:p>
            <a:r>
              <a:rPr lang="en-US"/>
              <a:t>Slide 9: How Can You Help?</a:t>
            </a:r>
          </a:p>
          <a:p>
            <a:r>
              <a:rPr lang="en-US"/>
              <a:t>Learn: Educate yourself using our resources.</a:t>
            </a:r>
          </a:p>
          <a:p>
            <a:r>
              <a:rPr lang="en-US"/>
              <a:t>Share: Pass on the knowledge to friends and family.</a:t>
            </a:r>
          </a:p>
          <a:p>
            <a:r>
              <a:rPr lang="en-US"/>
              <a:t>Consult: Seek medical advice if you notice red flags.</a:t>
            </a:r>
          </a:p>
          <a:p>
            <a:r>
              <a:rPr lang="en-US"/>
              <a:t>Slide 10: Conclusion</a:t>
            </a:r>
          </a:p>
          <a:p>
            <a:r>
              <a:rPr lang="en-US"/>
              <a:t>Final Thoughts: Emphasize the importance of airway awareness and its impact on health.</a:t>
            </a:r>
          </a:p>
          <a:p>
            <a:r>
              <a:rPr lang="en-US"/>
              <a:t>Slide 11: Q&amp;A</a:t>
            </a:r>
          </a:p>
          <a:p>
            <a:r>
              <a:rPr lang="en-US"/>
              <a:t>Invitation for Questions: Open floor for any queries from the audience.</a:t>
            </a:r>
          </a:p>
          <a:p>
            <a:r>
              <a:rPr lang="en-US"/>
              <a:t>Slide 12: Contact Information</a:t>
            </a:r>
          </a:p>
          <a:p>
            <a:r>
              <a:rPr lang="en-US"/>
              <a:t>Website: [AAPMD Website]</a:t>
            </a:r>
          </a:p>
          <a:p>
            <a:r>
              <a:rPr lang="en-US"/>
              <a:t>Email: [Contact Email]</a:t>
            </a:r>
          </a:p>
          <a:p>
            <a:r>
              <a:rPr lang="en-US"/>
              <a:t>Phone: [Contact Number]</a:t>
            </a:r>
          </a:p>
          <a:p>
            <a:r>
              <a:rPr lang="en-US"/>
              <a:t>Feel free to modify the slides as needed and add visuals to enhance understanding and engagement.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Regenerate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 educate the community on the significance of proper airway function for health, sleep, and well-being.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23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2" Target="../notesSlides/notesSlide7.xml" Type="http://schemas.openxmlformats.org/officeDocument/2006/relationships/notesSlide"/><Relationship Id="rId3" Target="../media/image24.jpeg" Type="http://schemas.openxmlformats.org/officeDocument/2006/relationships/image"/><Relationship Id="rId4" Target="../media/image25.jpeg" Type="http://schemas.openxmlformats.org/officeDocument/2006/relationships/image"/><Relationship Id="rId5" Target="../media/image26.jpe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1.pn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29.jpeg" Type="http://schemas.openxmlformats.org/officeDocument/2006/relationships/image"/><Relationship Id="rId5" Target="../media/image30.jpe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33.jpeg" Type="http://schemas.openxmlformats.org/officeDocument/2006/relationships/image"/><Relationship Id="rId4" Target="../media/image34.jpeg" Type="http://schemas.openxmlformats.org/officeDocument/2006/relationships/image"/><Relationship Id="rId5" Target="../media/image35.jpeg" Type="http://schemas.openxmlformats.org/officeDocument/2006/relationships/image"/><Relationship Id="rId6" Target="../media/image36.jpeg" Type="http://schemas.openxmlformats.org/officeDocument/2006/relationships/image"/><Relationship Id="rId7" Target="../media/image37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svg" Type="http://schemas.openxmlformats.org/officeDocument/2006/relationships/image"/><Relationship Id="rId11" Target="../media/image45.png" Type="http://schemas.openxmlformats.org/officeDocument/2006/relationships/image"/><Relationship Id="rId12" Target="../media/image46.svg" Type="http://schemas.openxmlformats.org/officeDocument/2006/relationships/image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38.jpe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8.png" Type="http://schemas.openxmlformats.org/officeDocument/2006/relationships/image"/><Relationship Id="rId4" Target="../media/image9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1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4.jpeg" Type="http://schemas.openxmlformats.org/officeDocument/2006/relationships/image"/><Relationship Id="rId4" Target="../media/image15.jpeg" Type="http://schemas.openxmlformats.org/officeDocument/2006/relationships/image"/><Relationship Id="rId5" Target="../media/image16.jpe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1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1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2" Target="../notesSlides/notesSlide5.xml" Type="http://schemas.openxmlformats.org/officeDocument/2006/relationships/notesSlide"/><Relationship Id="rId3" Target="../media/image20.jpeg" Type="http://schemas.openxmlformats.org/officeDocument/2006/relationships/image"/><Relationship Id="rId4" Target="../media/image21.jpeg" Type="http://schemas.openxmlformats.org/officeDocument/2006/relationships/image"/><Relationship Id="rId5" Target="../media/image22.jpe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1.png" Type="http://schemas.openxmlformats.org/officeDocument/2006/relationships/image"/><Relationship Id="rId9" Target="../media/image1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598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158324" y="0"/>
            <a:ext cx="11129676" cy="10287000"/>
            <a:chOff x="0" y="0"/>
            <a:chExt cx="14839567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3958" t="0" r="13958" b="0"/>
            <a:stretch>
              <a:fillRect/>
            </a:stretch>
          </p:blipFill>
          <p:spPr>
            <a:xfrm flipH="false" flipV="false">
              <a:off x="0" y="0"/>
              <a:ext cx="14839567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-5400000">
            <a:off x="16799708" y="1055075"/>
            <a:ext cx="844062" cy="211015"/>
          </a:xfrm>
          <a:custGeom>
            <a:avLst/>
            <a:gdLst/>
            <a:ahLst/>
            <a:cxnLst/>
            <a:rect r="r" b="b" t="t" l="l"/>
            <a:pathLst>
              <a:path h="211015" w="844062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rot="-5400000">
            <a:off x="16007685" y="3237459"/>
            <a:ext cx="2456682" cy="0"/>
          </a:xfrm>
          <a:prstGeom prst="line">
            <a:avLst/>
          </a:prstGeom>
          <a:ln cap="rnd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0">
            <a:off x="-282420" y="9096375"/>
            <a:ext cx="18852841" cy="0"/>
          </a:xfrm>
          <a:prstGeom prst="line">
            <a:avLst/>
          </a:prstGeom>
          <a:ln cap="rnd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1028700" y="4958806"/>
            <a:ext cx="2261045" cy="0"/>
          </a:xfrm>
          <a:prstGeom prst="line">
            <a:avLst/>
          </a:prstGeom>
          <a:ln cap="rnd" w="1047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408068"/>
            <a:ext cx="5293215" cy="1535032"/>
          </a:xfrm>
          <a:custGeom>
            <a:avLst/>
            <a:gdLst/>
            <a:ahLst/>
            <a:cxnLst/>
            <a:rect r="r" b="b" t="t" l="l"/>
            <a:pathLst>
              <a:path h="1535032" w="5293215">
                <a:moveTo>
                  <a:pt x="0" y="0"/>
                </a:moveTo>
                <a:lnTo>
                  <a:pt x="5293215" y="0"/>
                </a:lnTo>
                <a:lnTo>
                  <a:pt x="5293215" y="1535032"/>
                </a:lnTo>
                <a:lnTo>
                  <a:pt x="0" y="15350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2381250"/>
            <a:ext cx="10129633" cy="2506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572"/>
              </a:lnSpc>
            </a:pPr>
            <a:r>
              <a:rPr lang="en-US" sz="10404">
                <a:solidFill>
                  <a:srgbClr val="FFFFFF"/>
                </a:solidFill>
                <a:latin typeface="Montserrat Ultra-Bold"/>
              </a:rPr>
              <a:t>Airway Awareness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5480210"/>
            <a:ext cx="5099376" cy="1884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Montserrat"/>
              </a:rPr>
              <a:t>Educating the community about the importance of proper airway function, sleep, and breathing.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58425" y="9681860"/>
            <a:ext cx="5075564" cy="177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378"/>
              </a:lnSpc>
              <a:spcBef>
                <a:spcPct val="0"/>
              </a:spcBef>
            </a:pPr>
            <a:r>
              <a:rPr lang="en-US" sz="1378">
                <a:solidFill>
                  <a:srgbClr val="FFFFFF"/>
                </a:solidFill>
                <a:latin typeface="Montserrat Italics"/>
              </a:rPr>
              <a:t>Prepared</a:t>
            </a:r>
            <a:r>
              <a:rPr lang="en-US" sz="1378" u="none">
                <a:solidFill>
                  <a:srgbClr val="FFFFFF"/>
                </a:solidFill>
                <a:latin typeface="Montserrat Italics"/>
              </a:rPr>
              <a:t> By : Leyli Norouz -Knutsen &amp; Stacey Carpenter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9363075"/>
            <a:ext cx="5099376" cy="271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050"/>
              </a:lnSpc>
            </a:pPr>
            <a:r>
              <a:rPr lang="en-US" sz="2050">
                <a:solidFill>
                  <a:srgbClr val="FFFFFF"/>
                </a:solidFill>
                <a:latin typeface="Montserrat"/>
              </a:rPr>
              <a:t>www.AAPMD.org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085480" y="8088576"/>
            <a:ext cx="15780947" cy="739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5105" spc="255">
                <a:solidFill>
                  <a:srgbClr val="414562"/>
                </a:solidFill>
                <a:latin typeface="Bebas Neue Bold"/>
              </a:rPr>
              <a:t>NASAL</a:t>
            </a:r>
            <a:r>
              <a:rPr lang="en-US" sz="5105" spc="255">
                <a:solidFill>
                  <a:srgbClr val="414562"/>
                </a:solidFill>
                <a:latin typeface="Bebas Neue Bold"/>
              </a:rPr>
              <a:t> BREATHING                      VS.                     MOUTH BREATHING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21573" y="1397688"/>
            <a:ext cx="16961879" cy="6588711"/>
          </a:xfrm>
          <a:custGeom>
            <a:avLst/>
            <a:gdLst/>
            <a:ahLst/>
            <a:cxnLst/>
            <a:rect r="r" b="b" t="t" l="l"/>
            <a:pathLst>
              <a:path h="6588711" w="16961879">
                <a:moveTo>
                  <a:pt x="0" y="0"/>
                </a:moveTo>
                <a:lnTo>
                  <a:pt x="16961879" y="0"/>
                </a:lnTo>
                <a:lnTo>
                  <a:pt x="16961879" y="6588712"/>
                </a:lnTo>
                <a:lnTo>
                  <a:pt x="0" y="658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979" r="-4373" b="-26047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9517" y="75467"/>
            <a:ext cx="2382887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>
                    <a:alpha val="28627"/>
                  </a:srgbClr>
                </a:solidFill>
                <a:latin typeface="Arimo Italics"/>
              </a:rPr>
              <a:t>Illustration by: Julia Huang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282420" y="5143500"/>
            <a:ext cx="18852841" cy="6145838"/>
          </a:xfrm>
          <a:prstGeom prst="rect">
            <a:avLst/>
          </a:prstGeom>
          <a:solidFill>
            <a:srgbClr val="19598D"/>
          </a:solidFill>
        </p:spPr>
      </p:sp>
      <p:sp>
        <p:nvSpPr>
          <p:cNvPr name="AutoShape 3" id="3"/>
          <p:cNvSpPr/>
          <p:nvPr/>
        </p:nvSpPr>
        <p:spPr>
          <a:xfrm rot="0">
            <a:off x="7201642" y="4783745"/>
            <a:ext cx="3884717" cy="2206133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4" id="4"/>
          <p:cNvSpPr/>
          <p:nvPr/>
        </p:nvSpPr>
        <p:spPr>
          <a:xfrm rot="0">
            <a:off x="12738679" y="4783745"/>
            <a:ext cx="3884717" cy="2206133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7422914" y="3327164"/>
            <a:ext cx="3442172" cy="3442172"/>
            <a:chOff x="0" y="0"/>
            <a:chExt cx="4589562" cy="4589562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3"/>
            <a:srcRect l="23485" t="0" r="9889" b="0"/>
            <a:stretch>
              <a:fillRect/>
            </a:stretch>
          </p:blipFill>
          <p:spPr>
            <a:xfrm flipH="false" flipV="false">
              <a:off x="0" y="0"/>
              <a:ext cx="4589562" cy="4589562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12958094" y="3327164"/>
            <a:ext cx="3442172" cy="3442172"/>
            <a:chOff x="0" y="0"/>
            <a:chExt cx="4589562" cy="4589562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4"/>
            <a:srcRect l="16687" t="0" r="16687" b="0"/>
            <a:stretch>
              <a:fillRect/>
            </a:stretch>
          </p:blipFill>
          <p:spPr>
            <a:xfrm flipH="false" flipV="false">
              <a:off x="0" y="0"/>
              <a:ext cx="4589562" cy="4589562"/>
            </a:xfrm>
            <a:prstGeom prst="rect">
              <a:avLst/>
            </a:prstGeom>
          </p:spPr>
        </p:pic>
      </p:grpSp>
      <p:sp>
        <p:nvSpPr>
          <p:cNvPr name="AutoShape 9" id="9"/>
          <p:cNvSpPr/>
          <p:nvPr/>
        </p:nvSpPr>
        <p:spPr>
          <a:xfrm rot="0">
            <a:off x="1664605" y="4783745"/>
            <a:ext cx="3884717" cy="2206133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name="Group 10" id="10"/>
          <p:cNvGrpSpPr/>
          <p:nvPr/>
        </p:nvGrpSpPr>
        <p:grpSpPr>
          <a:xfrm rot="0">
            <a:off x="1885877" y="3327164"/>
            <a:ext cx="3442172" cy="3442172"/>
            <a:chOff x="0" y="0"/>
            <a:chExt cx="4589562" cy="4589562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5"/>
            <a:srcRect l="16624" t="0" r="16624" b="0"/>
            <a:stretch>
              <a:fillRect/>
            </a:stretch>
          </p:blipFill>
          <p:spPr>
            <a:xfrm flipH="false" flipV="false">
              <a:off x="0" y="0"/>
              <a:ext cx="4589562" cy="4589562"/>
            </a:xfrm>
            <a:prstGeom prst="rect">
              <a:avLst/>
            </a:prstGeom>
          </p:spPr>
        </p:pic>
      </p:grpSp>
      <p:sp>
        <p:nvSpPr>
          <p:cNvPr name="AutoShape 12" id="12"/>
          <p:cNvSpPr/>
          <p:nvPr/>
        </p:nvSpPr>
        <p:spPr>
          <a:xfrm rot="0">
            <a:off x="-282420" y="9286875"/>
            <a:ext cx="18852841" cy="0"/>
          </a:xfrm>
          <a:prstGeom prst="line">
            <a:avLst/>
          </a:prstGeom>
          <a:ln cap="rnd" w="28575">
            <a:solidFill>
              <a:srgbClr val="D9D9D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2593" y="1768175"/>
            <a:ext cx="844062" cy="211015"/>
          </a:xfrm>
          <a:custGeom>
            <a:avLst/>
            <a:gdLst/>
            <a:ahLst/>
            <a:cxnLst/>
            <a:rect r="r" b="b" t="t" l="l"/>
            <a:pathLst>
              <a:path h="211015" w="844062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4" id="14"/>
          <p:cNvSpPr/>
          <p:nvPr/>
        </p:nvSpPr>
        <p:spPr>
          <a:xfrm flipV="true">
            <a:off x="577480" y="2736505"/>
            <a:ext cx="14288" cy="2075717"/>
          </a:xfrm>
          <a:prstGeom prst="line">
            <a:avLst/>
          </a:prstGeom>
          <a:ln cap="rnd" w="28575">
            <a:solidFill>
              <a:srgbClr val="D9D9D9">
                <a:alpha val="74902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256104" y="300401"/>
            <a:ext cx="2468811" cy="728299"/>
          </a:xfrm>
          <a:custGeom>
            <a:avLst/>
            <a:gdLst/>
            <a:ahLst/>
            <a:cxnLst/>
            <a:rect r="r" b="b" t="t" l="l"/>
            <a:pathLst>
              <a:path h="728299" w="2468811">
                <a:moveTo>
                  <a:pt x="0" y="0"/>
                </a:moveTo>
                <a:lnTo>
                  <a:pt x="2468811" y="0"/>
                </a:lnTo>
                <a:lnTo>
                  <a:pt x="2468811" y="728299"/>
                </a:lnTo>
                <a:lnTo>
                  <a:pt x="0" y="7282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6333019" y="2367042"/>
            <a:ext cx="1681749" cy="2814643"/>
          </a:xfrm>
          <a:custGeom>
            <a:avLst/>
            <a:gdLst/>
            <a:ahLst/>
            <a:cxnLst/>
            <a:rect r="r" b="b" t="t" l="l"/>
            <a:pathLst>
              <a:path h="2814643" w="1681749">
                <a:moveTo>
                  <a:pt x="1681749" y="0"/>
                </a:moveTo>
                <a:lnTo>
                  <a:pt x="0" y="0"/>
                </a:lnTo>
                <a:lnTo>
                  <a:pt x="0" y="2814643"/>
                </a:lnTo>
                <a:lnTo>
                  <a:pt x="1681749" y="2814643"/>
                </a:lnTo>
                <a:lnTo>
                  <a:pt x="16817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309461" y="7313719"/>
            <a:ext cx="4818614" cy="35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Montserrat Semi-Bold"/>
              </a:rPr>
              <a:t>Snoring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09461" y="7904274"/>
            <a:ext cx="4818614" cy="64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Montserrat Italics"/>
              </a:rPr>
              <a:t>A potential sign of airway obstruction.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734693" y="7313719"/>
            <a:ext cx="4818614" cy="35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Montserrat Bold"/>
              </a:rPr>
              <a:t>Daytime Fatigue: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734693" y="7894749"/>
            <a:ext cx="4818614" cy="64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Montserrat Italics"/>
              </a:rPr>
              <a:t>Lack of quality sleep can lead to daytime sleepiness.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330989" y="7223236"/>
            <a:ext cx="6700096" cy="709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Montserrat Semi-Bold"/>
              </a:rPr>
              <a:t>Frequent Respiratory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Montserrat Semi-Bold"/>
              </a:rPr>
              <a:t> Infections: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269872" y="8051912"/>
            <a:ext cx="4818614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Montserrat Italics"/>
              </a:rPr>
              <a:t>May indicate airway issues.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14107" y="1635313"/>
            <a:ext cx="16059787" cy="1289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555765"/>
                </a:solidFill>
                <a:latin typeface="Montserrat Ultra-Bold"/>
              </a:rPr>
              <a:t>Red Flags for Adults</a:t>
            </a:r>
            <a:r>
              <a:rPr lang="en-US" sz="5000">
                <a:solidFill>
                  <a:srgbClr val="555765"/>
                </a:solidFill>
                <a:latin typeface="Montserrat Ultra-Bold"/>
              </a:rPr>
              <a:t>:</a:t>
            </a:r>
          </a:p>
          <a:p>
            <a:pPr algn="ctr">
              <a:lnSpc>
                <a:spcPts val="5000"/>
              </a:lnSpc>
              <a:spcBef>
                <a:spcPct val="0"/>
              </a:spcBef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12053158" y="9534525"/>
            <a:ext cx="5168580" cy="349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80"/>
              </a:lnSpc>
            </a:pPr>
            <a:r>
              <a:rPr lang="en-US" sz="1380">
                <a:solidFill>
                  <a:srgbClr val="D9D9D9"/>
                </a:solidFill>
                <a:latin typeface="Montserrat Italics"/>
              </a:rPr>
              <a:t>Prepared By : Leyli Norouz -Knutsen &amp; Stacey Carpenter</a:t>
            </a:r>
          </a:p>
          <a:p>
            <a:pPr algn="r" marL="0" indent="0" lvl="0">
              <a:lnSpc>
                <a:spcPts val="138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638300" y="876300"/>
            <a:ext cx="20345400" cy="1638300"/>
          </a:xfrm>
          <a:prstGeom prst="rect">
            <a:avLst/>
          </a:prstGeom>
          <a:solidFill>
            <a:srgbClr val="ABCEDE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081565" y="3067165"/>
            <a:ext cx="2208728" cy="2220159"/>
            <a:chOff x="0" y="0"/>
            <a:chExt cx="2944971" cy="2960212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10237" t="0" r="10237" b="0"/>
            <a:stretch>
              <a:fillRect/>
            </a:stretch>
          </p:blipFill>
          <p:spPr>
            <a:xfrm flipH="false" flipV="false">
              <a:off x="0" y="0"/>
              <a:ext cx="2944971" cy="2960212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260072" y="5814501"/>
            <a:ext cx="4916467" cy="2536825"/>
            <a:chOff x="0" y="0"/>
            <a:chExt cx="6555289" cy="338243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66675"/>
              <a:ext cx="6555289" cy="5916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769"/>
                </a:lnSpc>
              </a:pPr>
              <a:r>
                <a:rPr lang="en-US" sz="2600" spc="20">
                  <a:solidFill>
                    <a:srgbClr val="273755"/>
                  </a:solidFill>
                  <a:latin typeface="Raleway Bold"/>
                </a:rPr>
                <a:t>D</a:t>
              </a:r>
              <a:r>
                <a:rPr lang="en-US" sz="2600" spc="20">
                  <a:solidFill>
                    <a:srgbClr val="273755"/>
                  </a:solidFill>
                  <a:latin typeface="Raleway Bold"/>
                </a:rPr>
                <a:t>ecreased Quality of Life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760942"/>
              <a:ext cx="6555289" cy="26214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363220" indent="-181610" lvl="1">
                <a:lnSpc>
                  <a:spcPts val="3189"/>
                </a:lnSpc>
                <a:buFont typeface="Arial"/>
                <a:buChar char="•"/>
              </a:pPr>
              <a:r>
                <a:rPr lang="en-US" sz="2199" spc="109">
                  <a:solidFill>
                    <a:srgbClr val="273755"/>
                  </a:solidFill>
                  <a:latin typeface="Montserrat Light"/>
                </a:rPr>
                <a:t>Poor job performance</a:t>
              </a:r>
            </a:p>
            <a:p>
              <a:pPr marL="363220" indent="-181610" lvl="1">
                <a:lnSpc>
                  <a:spcPts val="3189"/>
                </a:lnSpc>
                <a:buFont typeface="Arial"/>
                <a:buChar char="•"/>
              </a:pPr>
              <a:r>
                <a:rPr lang="en-US" sz="2199" spc="109">
                  <a:solidFill>
                    <a:srgbClr val="273755"/>
                  </a:solidFill>
                  <a:latin typeface="Montserrat Light"/>
                </a:rPr>
                <a:t>W</a:t>
              </a:r>
              <a:r>
                <a:rPr lang="en-US" sz="2199" spc="109">
                  <a:solidFill>
                    <a:srgbClr val="273755"/>
                  </a:solidFill>
                  <a:latin typeface="Montserrat Light"/>
                </a:rPr>
                <a:t>ork-r</a:t>
              </a:r>
              <a:r>
                <a:rPr lang="en-US" sz="2199" spc="109">
                  <a:solidFill>
                    <a:srgbClr val="273755"/>
                  </a:solidFill>
                  <a:latin typeface="Montserrat Light"/>
                </a:rPr>
                <a:t>elated</a:t>
              </a:r>
              <a:r>
                <a:rPr lang="en-US" sz="2199" spc="109">
                  <a:solidFill>
                    <a:srgbClr val="273755"/>
                  </a:solidFill>
                  <a:latin typeface="Montserrat Light"/>
                </a:rPr>
                <a:t> accidents</a:t>
              </a:r>
            </a:p>
            <a:p>
              <a:pPr marL="363220" indent="-181610" lvl="1">
                <a:lnSpc>
                  <a:spcPts val="3189"/>
                </a:lnSpc>
                <a:buFont typeface="Arial"/>
                <a:buChar char="•"/>
              </a:pPr>
              <a:r>
                <a:rPr lang="en-US" sz="2199" spc="109">
                  <a:solidFill>
                    <a:srgbClr val="273755"/>
                  </a:solidFill>
                  <a:latin typeface="Montserrat Light"/>
                </a:rPr>
                <a:t>Motor vehicle accide</a:t>
              </a:r>
              <a:r>
                <a:rPr lang="en-US" sz="2199" spc="109">
                  <a:solidFill>
                    <a:srgbClr val="273755"/>
                  </a:solidFill>
                  <a:latin typeface="Montserrat Light"/>
                </a:rPr>
                <a:t>nts</a:t>
              </a:r>
            </a:p>
            <a:p>
              <a:pPr marL="363220" indent="-181610" lvl="1">
                <a:lnSpc>
                  <a:spcPts val="3189"/>
                </a:lnSpc>
                <a:buFont typeface="Arial"/>
                <a:buChar char="•"/>
              </a:pPr>
              <a:r>
                <a:rPr lang="en-US" sz="2199" spc="109">
                  <a:solidFill>
                    <a:srgbClr val="273755"/>
                  </a:solidFill>
                  <a:latin typeface="Montserrat Light"/>
                </a:rPr>
                <a:t>Family discord</a:t>
              </a:r>
            </a:p>
            <a:p>
              <a:pPr marL="363220" indent="-181610" lvl="1">
                <a:lnSpc>
                  <a:spcPts val="3190"/>
                </a:lnSpc>
                <a:buFont typeface="Arial"/>
                <a:buChar char="•"/>
              </a:pPr>
              <a:r>
                <a:rPr lang="en-US" sz="2200" spc="109">
                  <a:solidFill>
                    <a:srgbClr val="273755"/>
                  </a:solidFill>
                  <a:latin typeface="Montserrat Light"/>
                </a:rPr>
                <a:t>Dep</a:t>
              </a:r>
              <a:r>
                <a:rPr lang="en-US" sz="2200" spc="109">
                  <a:solidFill>
                    <a:srgbClr val="273755"/>
                  </a:solidFill>
                  <a:latin typeface="Montserrat Light"/>
                </a:rPr>
                <a:t>ression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5123667" y="5747826"/>
            <a:ext cx="4592617" cy="460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9"/>
              </a:lnSpc>
            </a:pPr>
            <a:r>
              <a:rPr lang="en-US" sz="2600" spc="23">
                <a:solidFill>
                  <a:srgbClr val="273755"/>
                </a:solidFill>
                <a:latin typeface="Raleway Bold"/>
              </a:rPr>
              <a:t>Card</a:t>
            </a:r>
            <a:r>
              <a:rPr lang="en-US" sz="2600" spc="23">
                <a:solidFill>
                  <a:srgbClr val="273755"/>
                </a:solidFill>
                <a:latin typeface="Raleway Bold"/>
              </a:rPr>
              <a:t>iovascular/ Pulmonary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123667" y="6398701"/>
            <a:ext cx="4142017" cy="1577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63220" indent="-181610" lvl="1">
              <a:lnSpc>
                <a:spcPts val="3189"/>
              </a:lnSpc>
              <a:buFont typeface="Arial"/>
              <a:buChar char="•"/>
            </a:pPr>
            <a:r>
              <a:rPr lang="en-US" sz="2199" spc="109">
                <a:solidFill>
                  <a:srgbClr val="273755"/>
                </a:solidFill>
                <a:latin typeface="Montserrat Light"/>
              </a:rPr>
              <a:t>C</a:t>
            </a:r>
            <a:r>
              <a:rPr lang="en-US" sz="2199" spc="109">
                <a:solidFill>
                  <a:srgbClr val="273755"/>
                </a:solidFill>
                <a:latin typeface="Montserrat Light"/>
              </a:rPr>
              <a:t>ardiac arrhythmias</a:t>
            </a:r>
          </a:p>
          <a:p>
            <a:pPr marL="363220" indent="-181610" lvl="1">
              <a:lnSpc>
                <a:spcPts val="3189"/>
              </a:lnSpc>
              <a:buFont typeface="Arial"/>
              <a:buChar char="•"/>
            </a:pPr>
            <a:r>
              <a:rPr lang="en-US" sz="2199" spc="109">
                <a:solidFill>
                  <a:srgbClr val="273755"/>
                </a:solidFill>
                <a:latin typeface="Montserrat Light"/>
              </a:rPr>
              <a:t>Myocardial Ischemia </a:t>
            </a:r>
          </a:p>
          <a:p>
            <a:pPr marL="363220" indent="-181610" lvl="1">
              <a:lnSpc>
                <a:spcPts val="3189"/>
              </a:lnSpc>
              <a:buFont typeface="Arial"/>
              <a:buChar char="•"/>
            </a:pPr>
            <a:r>
              <a:rPr lang="en-US" sz="2199" spc="109">
                <a:solidFill>
                  <a:srgbClr val="273755"/>
                </a:solidFill>
                <a:latin typeface="Montserrat Light"/>
              </a:rPr>
              <a:t>Pulmonary Hypertens</a:t>
            </a:r>
            <a:r>
              <a:rPr lang="en-US" sz="2199" spc="109">
                <a:solidFill>
                  <a:srgbClr val="273755"/>
                </a:solidFill>
                <a:latin typeface="Montserrat Light"/>
              </a:rPr>
              <a:t>ion</a:t>
            </a:r>
          </a:p>
          <a:p>
            <a:pPr marL="363220" indent="-181610" lvl="1">
              <a:lnSpc>
                <a:spcPts val="3190"/>
              </a:lnSpc>
              <a:buFont typeface="Arial"/>
              <a:buChar char="•"/>
            </a:pPr>
            <a:r>
              <a:rPr lang="en-US" sz="2200" spc="109">
                <a:solidFill>
                  <a:srgbClr val="273755"/>
                </a:solidFill>
                <a:latin typeface="Montserrat Light"/>
              </a:rPr>
              <a:t>Congestive heart failure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5848886" y="3067165"/>
            <a:ext cx="2208728" cy="2220159"/>
            <a:chOff x="0" y="0"/>
            <a:chExt cx="2944971" cy="2960212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3"/>
            <a:srcRect l="16827" t="0" r="16827" b="0"/>
            <a:stretch>
              <a:fillRect/>
            </a:stretch>
          </p:blipFill>
          <p:spPr>
            <a:xfrm flipH="false" flipV="false">
              <a:off x="0" y="0"/>
              <a:ext cx="2944971" cy="2960212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10807731" y="3067165"/>
            <a:ext cx="2208728" cy="2220159"/>
            <a:chOff x="0" y="0"/>
            <a:chExt cx="2944971" cy="2960212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4"/>
            <a:srcRect l="257" t="0" r="257" b="0"/>
            <a:stretch>
              <a:fillRect/>
            </a:stretch>
          </p:blipFill>
          <p:spPr>
            <a:xfrm flipH="false" flipV="false">
              <a:off x="0" y="0"/>
              <a:ext cx="2944971" cy="2960212"/>
            </a:xfrm>
            <a:prstGeom prst="rect">
              <a:avLst/>
            </a:prstGeom>
          </p:spPr>
        </p:pic>
      </p:grpSp>
      <p:sp>
        <p:nvSpPr>
          <p:cNvPr name="TextBox 14" id="14"/>
          <p:cNvSpPr txBox="true"/>
          <p:nvPr/>
        </p:nvSpPr>
        <p:spPr>
          <a:xfrm rot="0">
            <a:off x="243367" y="1163368"/>
            <a:ext cx="18044633" cy="949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spc="403">
                <a:solidFill>
                  <a:srgbClr val="273755"/>
                </a:solidFill>
                <a:latin typeface="Raleway Bold"/>
              </a:rPr>
              <a:t>HEALTH RELATED CONSEQUENCES 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5088136" y="3067165"/>
            <a:ext cx="2208728" cy="2220159"/>
            <a:chOff x="0" y="0"/>
            <a:chExt cx="2944971" cy="2960212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5"/>
            <a:srcRect l="16838" t="0" r="16838" b="0"/>
            <a:stretch>
              <a:fillRect/>
            </a:stretch>
          </p:blipFill>
          <p:spPr>
            <a:xfrm flipH="false" flipV="false">
              <a:off x="0" y="0"/>
              <a:ext cx="2944971" cy="2960212"/>
            </a:xfrm>
            <a:prstGeom prst="rect">
              <a:avLst/>
            </a:prstGeom>
          </p:spPr>
        </p:pic>
      </p:grpSp>
      <p:grpSp>
        <p:nvGrpSpPr>
          <p:cNvPr name="Group 17" id="17"/>
          <p:cNvGrpSpPr/>
          <p:nvPr/>
        </p:nvGrpSpPr>
        <p:grpSpPr>
          <a:xfrm rot="0">
            <a:off x="10618010" y="5814501"/>
            <a:ext cx="4440217" cy="2574925"/>
            <a:chOff x="0" y="0"/>
            <a:chExt cx="5920289" cy="3433233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66675"/>
              <a:ext cx="5920289" cy="5916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769"/>
                </a:lnSpc>
              </a:pPr>
              <a:r>
                <a:rPr lang="en-US" sz="2600" spc="20">
                  <a:solidFill>
                    <a:srgbClr val="273755"/>
                  </a:solidFill>
                  <a:latin typeface="Raleway Bold"/>
                </a:rPr>
                <a:t>Syst</a:t>
              </a:r>
              <a:r>
                <a:rPr lang="en-US" sz="2600" spc="20">
                  <a:solidFill>
                    <a:srgbClr val="273755"/>
                  </a:solidFill>
                  <a:latin typeface="Raleway Bold"/>
                </a:rPr>
                <a:t>emic - Metabolic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760942"/>
              <a:ext cx="5920289" cy="2672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363220" indent="-181610" lvl="1">
                <a:lnSpc>
                  <a:spcPts val="3189"/>
                </a:lnSpc>
                <a:buFont typeface="Arial"/>
                <a:buChar char="•"/>
              </a:pPr>
              <a:r>
                <a:rPr lang="en-US" sz="2199" spc="109">
                  <a:solidFill>
                    <a:srgbClr val="273755"/>
                  </a:solidFill>
                  <a:latin typeface="Montserrat Light"/>
                </a:rPr>
                <a:t>Hypertension</a:t>
              </a:r>
            </a:p>
            <a:p>
              <a:pPr marL="363220" indent="-181610" lvl="1">
                <a:lnSpc>
                  <a:spcPts val="3189"/>
                </a:lnSpc>
                <a:buFont typeface="Arial"/>
                <a:buChar char="•"/>
              </a:pPr>
              <a:r>
                <a:rPr lang="en-US" sz="2199" spc="109">
                  <a:solidFill>
                    <a:srgbClr val="273755"/>
                  </a:solidFill>
                  <a:latin typeface="Montserrat Light"/>
                </a:rPr>
                <a:t>Insu</a:t>
              </a:r>
              <a:r>
                <a:rPr lang="en-US" sz="2199" spc="109">
                  <a:solidFill>
                    <a:srgbClr val="273755"/>
                  </a:solidFill>
                  <a:latin typeface="Montserrat Light"/>
                </a:rPr>
                <a:t>l</a:t>
              </a:r>
              <a:r>
                <a:rPr lang="en-US" sz="2199" spc="109">
                  <a:solidFill>
                    <a:srgbClr val="273755"/>
                  </a:solidFill>
                  <a:latin typeface="Montserrat Light"/>
                </a:rPr>
                <a:t>in Resistance- </a:t>
              </a:r>
              <a:r>
                <a:rPr lang="en-US" sz="2199" spc="109">
                  <a:solidFill>
                    <a:srgbClr val="273755"/>
                  </a:solidFill>
                  <a:latin typeface="Montserrat Light Italics"/>
                </a:rPr>
                <a:t>Diabetes</a:t>
              </a:r>
            </a:p>
            <a:p>
              <a:pPr marL="363220" indent="-181610" lvl="1">
                <a:lnSpc>
                  <a:spcPts val="3190"/>
                </a:lnSpc>
                <a:buFont typeface="Arial"/>
                <a:buChar char="•"/>
              </a:pPr>
              <a:r>
                <a:rPr lang="en-US" sz="2200" spc="109">
                  <a:solidFill>
                    <a:srgbClr val="273755"/>
                  </a:solidFill>
                  <a:latin typeface="Montserrat Light"/>
                </a:rPr>
                <a:t>Met</a:t>
              </a:r>
              <a:r>
                <a:rPr lang="en-US" sz="2200" spc="109">
                  <a:solidFill>
                    <a:srgbClr val="273755"/>
                  </a:solidFill>
                  <a:latin typeface="Montserrat Light"/>
                </a:rPr>
                <a:t>abolic Synd</a:t>
              </a:r>
              <a:r>
                <a:rPr lang="en-US" sz="2200" spc="109">
                  <a:solidFill>
                    <a:srgbClr val="273755"/>
                  </a:solidFill>
                  <a:latin typeface="Montserrat Light"/>
                </a:rPr>
                <a:t>rome- </a:t>
              </a:r>
              <a:r>
                <a:rPr lang="en-US" sz="2200" spc="109">
                  <a:solidFill>
                    <a:srgbClr val="273755"/>
                  </a:solidFill>
                  <a:latin typeface="Montserrat Light Italics"/>
                </a:rPr>
                <a:t>Obesity</a:t>
              </a: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4838631" y="5747826"/>
            <a:ext cx="4916467" cy="460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9"/>
              </a:lnSpc>
            </a:pPr>
            <a:r>
              <a:rPr lang="en-US" sz="2600" spc="20">
                <a:solidFill>
                  <a:srgbClr val="273755"/>
                </a:solidFill>
                <a:latin typeface="Raleway Bold"/>
              </a:rPr>
              <a:t>N</a:t>
            </a:r>
            <a:r>
              <a:rPr lang="en-US" sz="2600" spc="20">
                <a:solidFill>
                  <a:srgbClr val="273755"/>
                </a:solidFill>
                <a:latin typeface="Raleway Bold"/>
              </a:rPr>
              <a:t>eurologic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838631" y="6373301"/>
            <a:ext cx="3125767" cy="117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63220" indent="-181610" lvl="1">
              <a:lnSpc>
                <a:spcPts val="3189"/>
              </a:lnSpc>
              <a:buFont typeface="Arial"/>
              <a:buChar char="•"/>
            </a:pPr>
            <a:r>
              <a:rPr lang="en-US" sz="2199" spc="109">
                <a:solidFill>
                  <a:srgbClr val="273755"/>
                </a:solidFill>
                <a:latin typeface="Montserrat Light"/>
              </a:rPr>
              <a:t>Neuroc</a:t>
            </a:r>
            <a:r>
              <a:rPr lang="en-US" sz="2199" spc="109">
                <a:solidFill>
                  <a:srgbClr val="273755"/>
                </a:solidFill>
                <a:latin typeface="Montserrat Light"/>
              </a:rPr>
              <a:t>ognitive dysfu</a:t>
            </a:r>
            <a:r>
              <a:rPr lang="en-US" sz="2199" spc="109">
                <a:solidFill>
                  <a:srgbClr val="273755"/>
                </a:solidFill>
                <a:latin typeface="Montserrat Light"/>
              </a:rPr>
              <a:t>nction</a:t>
            </a:r>
          </a:p>
          <a:p>
            <a:pPr marL="363220" indent="-181610" lvl="1">
              <a:lnSpc>
                <a:spcPts val="3190"/>
              </a:lnSpc>
              <a:buFont typeface="Arial"/>
              <a:buChar char="•"/>
            </a:pPr>
            <a:r>
              <a:rPr lang="en-US" sz="2200" spc="109">
                <a:solidFill>
                  <a:srgbClr val="273755"/>
                </a:solidFill>
                <a:latin typeface="Montserrat Light"/>
              </a:rPr>
              <a:t>TIA/ St</a:t>
            </a:r>
            <a:r>
              <a:rPr lang="en-US" sz="2200" spc="109">
                <a:solidFill>
                  <a:srgbClr val="273755"/>
                </a:solidFill>
                <a:latin typeface="Montserrat Light"/>
              </a:rPr>
              <a:t>roke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2838118" y="8867518"/>
            <a:ext cx="2471823" cy="1390400"/>
          </a:xfrm>
          <a:custGeom>
            <a:avLst/>
            <a:gdLst/>
            <a:ahLst/>
            <a:cxnLst/>
            <a:rect r="r" b="b" t="t" l="l"/>
            <a:pathLst>
              <a:path h="1390400" w="2471823">
                <a:moveTo>
                  <a:pt x="0" y="0"/>
                </a:moveTo>
                <a:lnTo>
                  <a:pt x="2471823" y="0"/>
                </a:lnTo>
                <a:lnTo>
                  <a:pt x="2471823" y="1390400"/>
                </a:lnTo>
                <a:lnTo>
                  <a:pt x="0" y="1390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557591" y="9332293"/>
            <a:ext cx="2201069" cy="460849"/>
          </a:xfrm>
          <a:custGeom>
            <a:avLst/>
            <a:gdLst/>
            <a:ahLst/>
            <a:cxnLst/>
            <a:rect r="r" b="b" t="t" l="l"/>
            <a:pathLst>
              <a:path h="460849" w="2201069">
                <a:moveTo>
                  <a:pt x="0" y="0"/>
                </a:moveTo>
                <a:lnTo>
                  <a:pt x="2201070" y="0"/>
                </a:lnTo>
                <a:lnTo>
                  <a:pt x="2201070" y="460849"/>
                </a:lnTo>
                <a:lnTo>
                  <a:pt x="0" y="4608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0000"/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1245335"/>
            <a:ext cx="3259100" cy="881654"/>
          </a:xfrm>
          <a:prstGeom prst="rect">
            <a:avLst/>
          </a:prstGeom>
          <a:solidFill>
            <a:srgbClr val="57A8D7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5451800" y="3265650"/>
            <a:ext cx="2980947" cy="3267680"/>
          </a:xfrm>
          <a:custGeom>
            <a:avLst/>
            <a:gdLst/>
            <a:ahLst/>
            <a:cxnLst/>
            <a:rect r="r" b="b" t="t" l="l"/>
            <a:pathLst>
              <a:path h="3267680" w="2980947">
                <a:moveTo>
                  <a:pt x="0" y="0"/>
                </a:moveTo>
                <a:lnTo>
                  <a:pt x="2980948" y="0"/>
                </a:lnTo>
                <a:lnTo>
                  <a:pt x="2980948" y="3267680"/>
                </a:lnTo>
                <a:lnTo>
                  <a:pt x="0" y="3267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109" t="0" r="-34113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1800" y="10216580"/>
            <a:ext cx="3856438" cy="1326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191919"/>
                </a:solidFill>
                <a:latin typeface="Roboto"/>
              </a:rPr>
              <a:t>Presentations are tools that can be used as r</a:t>
            </a:r>
            <a:r>
              <a:rPr lang="en-US" sz="2500">
                <a:solidFill>
                  <a:srgbClr val="191919"/>
                </a:solidFill>
                <a:latin typeface="Roboto"/>
              </a:rPr>
              <a:t>eports.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571185" y="6735017"/>
            <a:ext cx="3572815" cy="266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150">
                <a:solidFill>
                  <a:srgbClr val="191919"/>
                </a:solidFill>
                <a:latin typeface="Roboto Bold"/>
              </a:rPr>
              <a:t>INTRODUCE A COLLABORATIVE APPROACH</a:t>
            </a:r>
            <a:r>
              <a:rPr lang="en-US" sz="3000" spc="150">
                <a:solidFill>
                  <a:srgbClr val="191919"/>
                </a:solidFill>
                <a:latin typeface="Roboto Bold"/>
              </a:rPr>
              <a:t> </a:t>
            </a:r>
          </a:p>
          <a:p>
            <a:pPr>
              <a:lnSpc>
                <a:spcPts val="4200"/>
              </a:lnSpc>
            </a:pPr>
            <a:r>
              <a:rPr lang="en-US" sz="3000" spc="150">
                <a:solidFill>
                  <a:srgbClr val="191919"/>
                </a:solidFill>
                <a:latin typeface="Roboto Bold"/>
              </a:rPr>
              <a:t>FOR OPTIMAL PATIENT CARE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3681382" y="3265650"/>
            <a:ext cx="3033685" cy="3267680"/>
          </a:xfrm>
          <a:custGeom>
            <a:avLst/>
            <a:gdLst/>
            <a:ahLst/>
            <a:cxnLst/>
            <a:rect r="r" b="b" t="t" l="l"/>
            <a:pathLst>
              <a:path h="3267680" w="3033685">
                <a:moveTo>
                  <a:pt x="0" y="0"/>
                </a:moveTo>
                <a:lnTo>
                  <a:pt x="3033685" y="0"/>
                </a:lnTo>
                <a:lnTo>
                  <a:pt x="3033685" y="3267680"/>
                </a:lnTo>
                <a:lnTo>
                  <a:pt x="0" y="32676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948" t="0" r="-33621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791915" y="6613692"/>
            <a:ext cx="3742625" cy="3396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86"/>
              </a:lnSpc>
            </a:pPr>
            <a:r>
              <a:rPr lang="en-US" sz="2900" spc="145">
                <a:solidFill>
                  <a:srgbClr val="191919"/>
                </a:solidFill>
                <a:latin typeface="Roboto Bold"/>
              </a:rPr>
              <a:t>TO EDUCATE THE COMMUNITY ON THE SIGNIFICANCE OF PROPER AIRWAY FUNCTION FOR HEALTH, SLEEP, AND WELL-BEING.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767275" y="3265650"/>
            <a:ext cx="2861562" cy="3267680"/>
          </a:xfrm>
          <a:custGeom>
            <a:avLst/>
            <a:gdLst/>
            <a:ahLst/>
            <a:cxnLst/>
            <a:rect r="r" b="b" t="t" l="l"/>
            <a:pathLst>
              <a:path h="3267680" w="2861562">
                <a:moveTo>
                  <a:pt x="0" y="0"/>
                </a:moveTo>
                <a:lnTo>
                  <a:pt x="2861562" y="0"/>
                </a:lnTo>
                <a:lnTo>
                  <a:pt x="2861562" y="3267680"/>
                </a:lnTo>
                <a:lnTo>
                  <a:pt x="0" y="32676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0909" t="-23880" r="-18351" b="-15802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62368" y="6637929"/>
            <a:ext cx="3985218" cy="3516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82"/>
              </a:lnSpc>
            </a:pPr>
            <a:r>
              <a:rPr lang="en-US" sz="2916" spc="145">
                <a:solidFill>
                  <a:srgbClr val="191919"/>
                </a:solidFill>
                <a:latin typeface="Roboto Bold"/>
              </a:rPr>
              <a:t>CREATE LOCAL COMMUNITY INTERDISCIPLINARY PRACTITIONER GROUPS AND  PROMOTE COLLABORATION.</a:t>
            </a:r>
            <a:r>
              <a:rPr lang="en-US" sz="2916" spc="145">
                <a:solidFill>
                  <a:srgbClr val="191919"/>
                </a:solidFill>
                <a:latin typeface="Roboto Bold"/>
              </a:rPr>
              <a:t>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74696" y="3265650"/>
            <a:ext cx="2969139" cy="3267680"/>
          </a:xfrm>
          <a:custGeom>
            <a:avLst/>
            <a:gdLst/>
            <a:ahLst/>
            <a:cxnLst/>
            <a:rect r="r" b="b" t="t" l="l"/>
            <a:pathLst>
              <a:path h="3267680" w="2969139">
                <a:moveTo>
                  <a:pt x="0" y="0"/>
                </a:moveTo>
                <a:lnTo>
                  <a:pt x="2969138" y="0"/>
                </a:lnTo>
                <a:lnTo>
                  <a:pt x="2969138" y="3267680"/>
                </a:lnTo>
                <a:lnTo>
                  <a:pt x="0" y="32676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24" t="0" r="-64357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74696" y="6735017"/>
            <a:ext cx="3776848" cy="320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150">
                <a:solidFill>
                  <a:srgbClr val="191919"/>
                </a:solidFill>
                <a:latin typeface="Roboto Bold"/>
              </a:rPr>
              <a:t>GROW THE KNOWLEDGE</a:t>
            </a:r>
            <a:r>
              <a:rPr lang="en-US" sz="3000" spc="150">
                <a:solidFill>
                  <a:srgbClr val="191919"/>
                </a:solidFill>
                <a:latin typeface="Roboto Bold"/>
              </a:rPr>
              <a:t> BASE THROUGH SHARING NOT COMPARING KNOWLEDGE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635511" y="846722"/>
            <a:ext cx="16230600" cy="1280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843"/>
              </a:lnSpc>
            </a:pPr>
            <a:r>
              <a:rPr lang="en-US" sz="8948">
                <a:solidFill>
                  <a:srgbClr val="292929"/>
                </a:solidFill>
                <a:latin typeface="Aileron Ultra-Bold"/>
              </a:rPr>
              <a:t>Our </a:t>
            </a:r>
            <a:r>
              <a:rPr lang="en-US" sz="8948">
                <a:solidFill>
                  <a:srgbClr val="56A8D7"/>
                </a:solidFill>
                <a:latin typeface="Aileron Ultra-Bold"/>
              </a:rPr>
              <a:t>GOALS</a:t>
            </a:r>
            <a:r>
              <a:rPr lang="en-US" sz="8948">
                <a:solidFill>
                  <a:srgbClr val="DE8532"/>
                </a:solidFill>
                <a:latin typeface="Aileron Ultra-Bold"/>
              </a:rPr>
              <a:t>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635511" y="2155564"/>
            <a:ext cx="16230600" cy="447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1"/>
              </a:lnSpc>
            </a:pPr>
            <a:r>
              <a:rPr lang="en-US" sz="3173">
                <a:solidFill>
                  <a:srgbClr val="292929"/>
                </a:solidFill>
                <a:latin typeface="Aileron"/>
              </a:rPr>
              <a:t>To emphasize the power of collaboration by...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5663228" y="694741"/>
            <a:ext cx="2103678" cy="667918"/>
          </a:xfrm>
          <a:custGeom>
            <a:avLst/>
            <a:gdLst/>
            <a:ahLst/>
            <a:cxnLst/>
            <a:rect r="r" b="b" t="t" l="l"/>
            <a:pathLst>
              <a:path h="667918" w="2103678">
                <a:moveTo>
                  <a:pt x="0" y="0"/>
                </a:moveTo>
                <a:lnTo>
                  <a:pt x="2103678" y="0"/>
                </a:lnTo>
                <a:lnTo>
                  <a:pt x="2103678" y="667918"/>
                </a:lnTo>
                <a:lnTo>
                  <a:pt x="0" y="6679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282420" y="9286875"/>
            <a:ext cx="18852841" cy="0"/>
          </a:xfrm>
          <a:prstGeom prst="line">
            <a:avLst/>
          </a:prstGeom>
          <a:ln cap="rnd" w="28575">
            <a:solidFill>
              <a:srgbClr val="D9D9D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-5400000">
            <a:off x="16905215" y="1385687"/>
            <a:ext cx="844062" cy="211015"/>
          </a:xfrm>
          <a:custGeom>
            <a:avLst/>
            <a:gdLst/>
            <a:ahLst/>
            <a:cxnLst/>
            <a:rect r="r" b="b" t="t" l="l"/>
            <a:pathLst>
              <a:path h="211015" w="844062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-5376337">
            <a:off x="16289363" y="3377588"/>
            <a:ext cx="2075766" cy="0"/>
          </a:xfrm>
          <a:prstGeom prst="line">
            <a:avLst/>
          </a:prstGeom>
          <a:ln cap="rnd" w="28575">
            <a:solidFill>
              <a:srgbClr val="D9D9D9">
                <a:alpha val="74902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9112834" y="-175209"/>
            <a:ext cx="881190" cy="6805228"/>
          </a:xfrm>
          <a:prstGeom prst="rect">
            <a:avLst/>
          </a:prstGeom>
          <a:solidFill>
            <a:srgbClr val="19598D"/>
          </a:solidFill>
        </p:spPr>
      </p:sp>
      <p:grpSp>
        <p:nvGrpSpPr>
          <p:cNvPr name="Group 6" id="6"/>
          <p:cNvGrpSpPr/>
          <p:nvPr/>
        </p:nvGrpSpPr>
        <p:grpSpPr>
          <a:xfrm rot="0">
            <a:off x="-282420" y="4294119"/>
            <a:ext cx="9039426" cy="5992881"/>
            <a:chOff x="0" y="0"/>
            <a:chExt cx="12052568" cy="7990508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277" r="0" b="277"/>
            <a:stretch>
              <a:fillRect/>
            </a:stretch>
          </p:blipFill>
          <p:spPr>
            <a:xfrm flipH="false" flipV="false">
              <a:off x="0" y="0"/>
              <a:ext cx="12052568" cy="7990508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1318856" y="1099252"/>
            <a:ext cx="8675168" cy="2418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358"/>
              </a:lnSpc>
              <a:spcBef>
                <a:spcPct val="0"/>
              </a:spcBef>
            </a:pPr>
            <a:r>
              <a:rPr lang="en-US" sz="9358">
                <a:solidFill>
                  <a:srgbClr val="19598D"/>
                </a:solidFill>
                <a:latin typeface="Montserrat Ultra-Bold"/>
              </a:rPr>
              <a:t>Let’s Collaborate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827074" y="3189305"/>
            <a:ext cx="6306008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Contact us to get more info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827074" y="4074133"/>
            <a:ext cx="478506" cy="336749"/>
          </a:xfrm>
          <a:custGeom>
            <a:avLst/>
            <a:gdLst/>
            <a:ahLst/>
            <a:cxnLst/>
            <a:rect r="r" b="b" t="t" l="l"/>
            <a:pathLst>
              <a:path h="336749" w="478506">
                <a:moveTo>
                  <a:pt x="0" y="0"/>
                </a:moveTo>
                <a:lnTo>
                  <a:pt x="478506" y="0"/>
                </a:lnTo>
                <a:lnTo>
                  <a:pt x="478506" y="336749"/>
                </a:lnTo>
                <a:lnTo>
                  <a:pt x="0" y="33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827074" y="6510247"/>
            <a:ext cx="549347" cy="549349"/>
          </a:xfrm>
          <a:custGeom>
            <a:avLst/>
            <a:gdLst/>
            <a:ahLst/>
            <a:cxnLst/>
            <a:rect r="r" b="b" t="t" l="l"/>
            <a:pathLst>
              <a:path h="549349" w="549347">
                <a:moveTo>
                  <a:pt x="0" y="0"/>
                </a:moveTo>
                <a:lnTo>
                  <a:pt x="549347" y="0"/>
                </a:lnTo>
                <a:lnTo>
                  <a:pt x="549347" y="549348"/>
                </a:lnTo>
                <a:lnTo>
                  <a:pt x="0" y="5493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812334" y="4017082"/>
            <a:ext cx="5799562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hello@reallygreatsite.com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0827074" y="5711827"/>
            <a:ext cx="460420" cy="460420"/>
          </a:xfrm>
          <a:custGeom>
            <a:avLst/>
            <a:gdLst/>
            <a:ahLst/>
            <a:cxnLst/>
            <a:rect r="r" b="b" t="t" l="l"/>
            <a:pathLst>
              <a:path h="460420" w="460420">
                <a:moveTo>
                  <a:pt x="0" y="0"/>
                </a:moveTo>
                <a:lnTo>
                  <a:pt x="460420" y="0"/>
                </a:lnTo>
                <a:lnTo>
                  <a:pt x="460420" y="460420"/>
                </a:lnTo>
                <a:lnTo>
                  <a:pt x="0" y="460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-800" r="0" b="-80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1803291" y="5716612"/>
            <a:ext cx="4991047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u="none">
                <a:solidFill>
                  <a:srgbClr val="000000"/>
                </a:solidFill>
                <a:latin typeface="Montserrat"/>
              </a:rPr>
              <a:t>+123-456-7890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0827074" y="4748882"/>
            <a:ext cx="437462" cy="624946"/>
          </a:xfrm>
          <a:custGeom>
            <a:avLst/>
            <a:gdLst/>
            <a:ahLst/>
            <a:cxnLst/>
            <a:rect r="r" b="b" t="t" l="l"/>
            <a:pathLst>
              <a:path h="624946" w="437462">
                <a:moveTo>
                  <a:pt x="0" y="0"/>
                </a:moveTo>
                <a:lnTo>
                  <a:pt x="437462" y="0"/>
                </a:lnTo>
                <a:lnTo>
                  <a:pt x="437462" y="624946"/>
                </a:lnTo>
                <a:lnTo>
                  <a:pt x="0" y="6249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812334" y="4835930"/>
            <a:ext cx="5722459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123 Anywhere St., Any City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772402" y="6559496"/>
            <a:ext cx="5729948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u="none">
                <a:solidFill>
                  <a:srgbClr val="000000"/>
                </a:solidFill>
                <a:latin typeface="Montserrat"/>
              </a:rPr>
              <a:t>www.reallygreatsite.com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25483">
            <a:off x="5978889" y="4633519"/>
            <a:ext cx="15026802" cy="1591351"/>
          </a:xfrm>
          <a:custGeom>
            <a:avLst/>
            <a:gdLst/>
            <a:ahLst/>
            <a:cxnLst/>
            <a:rect r="r" b="b" t="t" l="l"/>
            <a:pathLst>
              <a:path h="1591351" w="15026802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495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9075554" y="-9525"/>
            <a:ext cx="9241021" cy="10396149"/>
            <a:chOff x="0" y="0"/>
            <a:chExt cx="5370413" cy="60417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370413" cy="6041715"/>
            </a:xfrm>
            <a:custGeom>
              <a:avLst/>
              <a:gdLst/>
              <a:ahLst/>
              <a:cxnLst/>
              <a:rect r="r" b="b" t="t" l="l"/>
              <a:pathLst>
                <a:path h="6041715" w="5370413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70413" cy="6041715"/>
            </a:xfrm>
            <a:custGeom>
              <a:avLst/>
              <a:gdLst/>
              <a:ahLst/>
              <a:cxnLst/>
              <a:rect r="r" b="b" t="t" l="l"/>
              <a:pathLst>
                <a:path h="6041715" w="5370413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l="-85951" t="0" r="-85951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-3950263" y="803081"/>
            <a:ext cx="15859325" cy="2258023"/>
            <a:chOff x="0" y="0"/>
            <a:chExt cx="1537211" cy="21886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37211" cy="218865"/>
            </a:xfrm>
            <a:custGeom>
              <a:avLst/>
              <a:gdLst/>
              <a:ahLst/>
              <a:cxnLst/>
              <a:rect r="r" b="b" t="t" l="l"/>
              <a:pathLst>
                <a:path h="218865" w="1537211">
                  <a:moveTo>
                    <a:pt x="1334011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7211" y="218865"/>
                  </a:lnTo>
                  <a:lnTo>
                    <a:pt x="1334011" y="0"/>
                  </a:lnTo>
                  <a:close/>
                </a:path>
              </a:pathLst>
            </a:custGeom>
            <a:solidFill>
              <a:srgbClr val="1A598D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652404" y="3990005"/>
            <a:ext cx="10629498" cy="5858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56763" indent="-328381" lvl="1">
              <a:lnSpc>
                <a:spcPts val="4197"/>
              </a:lnSpc>
              <a:buFont typeface="Arial"/>
              <a:buChar char="•"/>
            </a:pPr>
            <a:r>
              <a:rPr lang="en-US" sz="3041" spc="298">
                <a:solidFill>
                  <a:srgbClr val="000000"/>
                </a:solidFill>
                <a:latin typeface="Montserrat Light Bold"/>
              </a:rPr>
              <a:t>WHAT IS AAPMD?: </a:t>
            </a:r>
            <a:r>
              <a:rPr lang="en-US" sz="3041" spc="298">
                <a:solidFill>
                  <a:srgbClr val="000000"/>
                </a:solidFill>
                <a:latin typeface="Montserrat Light"/>
              </a:rPr>
              <a:t>The American Academy of Physiological Medicine &amp; Dentistry (AAPMD) is an inclusive organization for health care practitioners and health care consumers to share information and work together for the wellness of individuals, families and society.</a:t>
            </a:r>
          </a:p>
          <a:p>
            <a:pPr>
              <a:lnSpc>
                <a:spcPts val="4197"/>
              </a:lnSpc>
            </a:pPr>
          </a:p>
          <a:p>
            <a:pPr algn="l" marL="656763" indent="-328381" lvl="1">
              <a:lnSpc>
                <a:spcPts val="4197"/>
              </a:lnSpc>
              <a:spcBef>
                <a:spcPct val="0"/>
              </a:spcBef>
              <a:buFont typeface="Arial"/>
              <a:buChar char="•"/>
            </a:pPr>
            <a:r>
              <a:rPr lang="en-US" sz="3041" spc="298">
                <a:solidFill>
                  <a:srgbClr val="000000"/>
                </a:solidFill>
                <a:latin typeface="Montserrat Light Bold"/>
              </a:rPr>
              <a:t>Goal:</a:t>
            </a:r>
            <a:r>
              <a:rPr lang="en-US" sz="3041" spc="298">
                <a:solidFill>
                  <a:srgbClr val="000000"/>
                </a:solidFill>
                <a:latin typeface="Montserrat Light"/>
              </a:rPr>
              <a:t> Address the rising number of airway and sleep disorders in the community.</a:t>
            </a:r>
          </a:p>
          <a:p>
            <a:pPr algn="l" marL="0" indent="0" lvl="0">
              <a:lnSpc>
                <a:spcPts val="4197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304859"/>
            <a:ext cx="8510272" cy="1132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286"/>
              </a:lnSpc>
              <a:spcBef>
                <a:spcPct val="0"/>
              </a:spcBef>
            </a:pPr>
            <a:r>
              <a:rPr lang="en-US" sz="6729" spc="53">
                <a:solidFill>
                  <a:srgbClr val="FFFFFF"/>
                </a:solidFill>
                <a:latin typeface="Archivo Black"/>
              </a:rPr>
              <a:t>INTRODUCTION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6739297" y="2656422"/>
            <a:ext cx="10925003" cy="76200"/>
          </a:xfrm>
          <a:prstGeom prst="rect">
            <a:avLst/>
          </a:prstGeom>
          <a:solidFill>
            <a:srgbClr val="231F1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028700" y="1028700"/>
            <a:ext cx="6128413" cy="6128388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AutoShape 5" id="5"/>
          <p:cNvSpPr/>
          <p:nvPr/>
        </p:nvSpPr>
        <p:spPr>
          <a:xfrm rot="0">
            <a:off x="-771919" y="10099904"/>
            <a:ext cx="19831838" cy="586595"/>
          </a:xfrm>
          <a:prstGeom prst="rect">
            <a:avLst/>
          </a:prstGeom>
          <a:solidFill>
            <a:srgbClr val="40C6CC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2035506" y="204724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938684" y="1104900"/>
            <a:ext cx="16230600" cy="1280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843"/>
              </a:lnSpc>
            </a:pPr>
            <a:r>
              <a:rPr lang="en-US" sz="8948">
                <a:solidFill>
                  <a:srgbClr val="56A8D7"/>
                </a:solidFill>
                <a:latin typeface="Aileron Ultra-Bold"/>
              </a:rPr>
              <a:t>NAME</a:t>
            </a:r>
            <a:r>
              <a:rPr lang="en-US" sz="8948">
                <a:solidFill>
                  <a:srgbClr val="DE8532"/>
                </a:solidFill>
                <a:latin typeface="Aileron Ultra-Bold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676805" y="3668638"/>
            <a:ext cx="9582495" cy="4642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98"/>
              </a:lnSpc>
            </a:pPr>
            <a:r>
              <a:rPr lang="en-US" sz="2969" spc="291">
                <a:solidFill>
                  <a:srgbClr val="231F20"/>
                </a:solidFill>
                <a:latin typeface="Montserrat Light"/>
              </a:rPr>
              <a:t>Lorem ipsum dolor sit amet, consectetur adipiscing elit. Duis vulputate nulla at ante rhoncus, vel efficitur felis condimentum. Proin odio odio.</a:t>
            </a:r>
          </a:p>
          <a:p>
            <a:pPr>
              <a:lnSpc>
                <a:spcPts val="4098"/>
              </a:lnSpc>
            </a:pPr>
          </a:p>
          <a:p>
            <a:pPr algn="l" marL="0" indent="0" lvl="0">
              <a:lnSpc>
                <a:spcPts val="4098"/>
              </a:lnSpc>
              <a:spcBef>
                <a:spcPct val="0"/>
              </a:spcBef>
            </a:pPr>
            <a:r>
              <a:rPr lang="en-US" sz="2969" spc="291">
                <a:solidFill>
                  <a:srgbClr val="231F20"/>
                </a:solidFill>
                <a:latin typeface="Montserrat Light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676805" y="2951697"/>
            <a:ext cx="9582495" cy="497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98"/>
              </a:lnSpc>
              <a:spcBef>
                <a:spcPct val="0"/>
              </a:spcBef>
            </a:pPr>
            <a:r>
              <a:rPr lang="en-US" sz="2969" spc="291">
                <a:solidFill>
                  <a:srgbClr val="231F20"/>
                </a:solidFill>
                <a:latin typeface="Montserrat Light"/>
              </a:rPr>
              <a:t>ADD BIO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0E1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71525"/>
            <a:ext cx="18461052" cy="8687554"/>
          </a:xfrm>
          <a:custGeom>
            <a:avLst/>
            <a:gdLst/>
            <a:ahLst/>
            <a:cxnLst/>
            <a:rect r="r" b="b" t="t" l="l"/>
            <a:pathLst>
              <a:path h="8687554" w="18461052">
                <a:moveTo>
                  <a:pt x="0" y="0"/>
                </a:moveTo>
                <a:lnTo>
                  <a:pt x="18461052" y="0"/>
                </a:lnTo>
                <a:lnTo>
                  <a:pt x="18461052" y="8687554"/>
                </a:lnTo>
                <a:lnTo>
                  <a:pt x="0" y="8687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9011982" y="-401130"/>
            <a:ext cx="9289170" cy="11089261"/>
          </a:xfrm>
          <a:prstGeom prst="rect">
            <a:avLst/>
          </a:prstGeom>
          <a:solidFill>
            <a:srgbClr val="1A598D"/>
          </a:solidFill>
        </p:spPr>
      </p:sp>
      <p:sp>
        <p:nvSpPr>
          <p:cNvPr name="AutoShape 3" id="3"/>
          <p:cNvSpPr/>
          <p:nvPr/>
        </p:nvSpPr>
        <p:spPr>
          <a:xfrm rot="0">
            <a:off x="17259300" y="1028700"/>
            <a:ext cx="4436739" cy="173843"/>
          </a:xfrm>
          <a:prstGeom prst="rect">
            <a:avLst/>
          </a:prstGeom>
          <a:solidFill>
            <a:srgbClr val="F8FBFD"/>
          </a:solidFill>
        </p:spPr>
      </p:sp>
      <p:sp>
        <p:nvSpPr>
          <p:cNvPr name="AutoShape 4" id="4"/>
          <p:cNvSpPr/>
          <p:nvPr/>
        </p:nvSpPr>
        <p:spPr>
          <a:xfrm rot="0">
            <a:off x="-3408039" y="9084457"/>
            <a:ext cx="4436739" cy="173843"/>
          </a:xfrm>
          <a:prstGeom prst="rect">
            <a:avLst/>
          </a:prstGeom>
          <a:solidFill>
            <a:srgbClr val="053D57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293536" y="1028700"/>
            <a:ext cx="3128959" cy="923043"/>
          </a:xfrm>
          <a:custGeom>
            <a:avLst/>
            <a:gdLst/>
            <a:ahLst/>
            <a:cxnLst/>
            <a:rect r="r" b="b" t="t" l="l"/>
            <a:pathLst>
              <a:path h="923043" w="3128959">
                <a:moveTo>
                  <a:pt x="0" y="0"/>
                </a:moveTo>
                <a:lnTo>
                  <a:pt x="3128959" y="0"/>
                </a:lnTo>
                <a:lnTo>
                  <a:pt x="3128959" y="923043"/>
                </a:lnTo>
                <a:lnTo>
                  <a:pt x="0" y="923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144399" y="1566862"/>
            <a:ext cx="7350460" cy="7153275"/>
            <a:chOff x="0" y="0"/>
            <a:chExt cx="9800613" cy="9537700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4816475"/>
              <a:ext cx="9800613" cy="695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8FBFD"/>
                  </a:solidFill>
                  <a:latin typeface="Montserrat Light"/>
                </a:rPr>
                <a:t>Nose, mouth, throat, and lungs.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3930650"/>
              <a:ext cx="9741291" cy="7023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90"/>
                </a:lnSpc>
              </a:pPr>
              <a:r>
                <a:rPr lang="en-US" sz="3000" spc="330">
                  <a:solidFill>
                    <a:srgbClr val="F8FBFD"/>
                  </a:solidFill>
                  <a:latin typeface="Montserrat Classic"/>
                </a:rPr>
                <a:t>COMPONENTS: 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7318375"/>
              <a:ext cx="9800613" cy="2219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8FBFD"/>
                  </a:solidFill>
                  <a:latin typeface="Montserrat Light"/>
                </a:rPr>
                <a:t>Beyond breathing, the airway also plays roles in speaking, eating, and defense against pathogens.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6432550"/>
              <a:ext cx="9741291" cy="7023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90"/>
                </a:lnSpc>
              </a:pPr>
              <a:r>
                <a:rPr lang="en-US" sz="3000" spc="330">
                  <a:solidFill>
                    <a:srgbClr val="F8FBFD"/>
                  </a:solidFill>
                  <a:latin typeface="Montserrat Classic"/>
                </a:rPr>
                <a:t>FUNCTION: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790575"/>
              <a:ext cx="9800613" cy="2219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8FBFD"/>
                  </a:solidFill>
                  <a:latin typeface="Montserrat Light"/>
                </a:rPr>
                <a:t>system that starts at the nose and mouth and extends down to the lungs.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-95250"/>
              <a:ext cx="9741291" cy="7023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90"/>
                </a:lnSpc>
              </a:pPr>
              <a:r>
                <a:rPr lang="en-US" sz="3000" spc="330">
                  <a:solidFill>
                    <a:srgbClr val="F8FBFD"/>
                  </a:solidFill>
                  <a:latin typeface="Montserrat Classic"/>
                </a:rPr>
                <a:t>DEFINITION: 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028700" y="4174389"/>
            <a:ext cx="6787591" cy="20906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57"/>
              </a:lnSpc>
              <a:spcBef>
                <a:spcPct val="0"/>
              </a:spcBef>
            </a:pPr>
            <a:r>
              <a:rPr lang="en-US" sz="8057">
                <a:solidFill>
                  <a:srgbClr val="19598D"/>
                </a:solidFill>
                <a:latin typeface="Montserrat Ultra-Bold"/>
              </a:rPr>
              <a:t>WHAT IS AIRWAY?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420350" y="9729846"/>
            <a:ext cx="7549624" cy="155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250"/>
              </a:lnSpc>
              <a:spcBef>
                <a:spcPct val="0"/>
              </a:spcBef>
            </a:pPr>
            <a:r>
              <a:rPr lang="en-US" sz="1250">
                <a:solidFill>
                  <a:srgbClr val="FFFFFF"/>
                </a:solidFill>
                <a:latin typeface="Montserrat Italics"/>
              </a:rPr>
              <a:t>Prepared</a:t>
            </a:r>
            <a:r>
              <a:rPr lang="en-US" sz="1250" u="none">
                <a:solidFill>
                  <a:srgbClr val="FFFFFF"/>
                </a:solidFill>
                <a:latin typeface="Montserrat Italics"/>
              </a:rPr>
              <a:t> By : Leyli Norouz -Knutsen &amp; Stacey Carpenter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282420" y="9286875"/>
            <a:ext cx="18852841" cy="0"/>
          </a:xfrm>
          <a:prstGeom prst="line">
            <a:avLst/>
          </a:prstGeom>
          <a:ln cap="rnd" w="28575">
            <a:solidFill>
              <a:srgbClr val="D9D9D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-5400000">
            <a:off x="16942777" y="1345223"/>
            <a:ext cx="844062" cy="211015"/>
          </a:xfrm>
          <a:custGeom>
            <a:avLst/>
            <a:gdLst/>
            <a:ahLst/>
            <a:cxnLst/>
            <a:rect r="r" b="b" t="t" l="l"/>
            <a:pathLst>
              <a:path h="211015" w="844062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501162" y="2534729"/>
            <a:ext cx="844062" cy="211015"/>
          </a:xfrm>
          <a:custGeom>
            <a:avLst/>
            <a:gdLst/>
            <a:ahLst/>
            <a:cxnLst/>
            <a:rect r="r" b="b" t="t" l="l"/>
            <a:pathLst>
              <a:path h="211015" w="844062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rot="-5376337">
            <a:off x="16326925" y="3337125"/>
            <a:ext cx="2075766" cy="0"/>
          </a:xfrm>
          <a:prstGeom prst="line">
            <a:avLst/>
          </a:prstGeom>
          <a:ln cap="rnd" w="28575">
            <a:solidFill>
              <a:srgbClr val="D9D9D9">
                <a:alpha val="74902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-5376337">
            <a:off x="-114691" y="4526630"/>
            <a:ext cx="2075766" cy="0"/>
          </a:xfrm>
          <a:prstGeom prst="line">
            <a:avLst/>
          </a:prstGeom>
          <a:ln cap="rnd" w="28575">
            <a:solidFill>
              <a:srgbClr val="D9D9D9">
                <a:alpha val="74902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0">
            <a:off x="1548907" y="3566958"/>
            <a:ext cx="7604618" cy="2649358"/>
          </a:xfrm>
          <a:prstGeom prst="rect">
            <a:avLst/>
          </a:prstGeom>
          <a:solidFill>
            <a:srgbClr val="000000">
              <a:alpha val="11765"/>
            </a:srgbClr>
          </a:solidFill>
        </p:spPr>
      </p:sp>
      <p:sp>
        <p:nvSpPr>
          <p:cNvPr name="AutoShape 8" id="8"/>
          <p:cNvSpPr/>
          <p:nvPr/>
        </p:nvSpPr>
        <p:spPr>
          <a:xfrm rot="0">
            <a:off x="1548907" y="6515759"/>
            <a:ext cx="7604618" cy="2649358"/>
          </a:xfrm>
          <a:prstGeom prst="rect">
            <a:avLst/>
          </a:prstGeom>
          <a:solidFill>
            <a:srgbClr val="000000">
              <a:alpha val="11765"/>
            </a:srgbClr>
          </a:solidFill>
        </p:spPr>
      </p:sp>
      <p:sp>
        <p:nvSpPr>
          <p:cNvPr name="AutoShape 9" id="9"/>
          <p:cNvSpPr/>
          <p:nvPr/>
        </p:nvSpPr>
        <p:spPr>
          <a:xfrm rot="0">
            <a:off x="9396184" y="3566958"/>
            <a:ext cx="7604618" cy="2649358"/>
          </a:xfrm>
          <a:prstGeom prst="rect">
            <a:avLst/>
          </a:prstGeom>
          <a:solidFill>
            <a:srgbClr val="000000">
              <a:alpha val="11765"/>
            </a:srgbClr>
          </a:solidFill>
        </p:spPr>
      </p:sp>
      <p:sp>
        <p:nvSpPr>
          <p:cNvPr name="AutoShape 10" id="10"/>
          <p:cNvSpPr/>
          <p:nvPr/>
        </p:nvSpPr>
        <p:spPr>
          <a:xfrm rot="0">
            <a:off x="9396184" y="6515759"/>
            <a:ext cx="7604618" cy="2649358"/>
          </a:xfrm>
          <a:prstGeom prst="rect">
            <a:avLst/>
          </a:prstGeom>
          <a:solidFill>
            <a:srgbClr val="000000">
              <a:alpha val="11765"/>
            </a:srgbClr>
          </a:solidFill>
        </p:spPr>
      </p:sp>
      <p:sp>
        <p:nvSpPr>
          <p:cNvPr name="AutoShape 11" id="11"/>
          <p:cNvSpPr/>
          <p:nvPr/>
        </p:nvSpPr>
        <p:spPr>
          <a:xfrm rot="0">
            <a:off x="1418053" y="3445811"/>
            <a:ext cx="7604618" cy="2649358"/>
          </a:xfrm>
          <a:prstGeom prst="rect">
            <a:avLst/>
          </a:prstGeom>
          <a:solidFill>
            <a:srgbClr val="19598D"/>
          </a:solidFill>
        </p:spPr>
      </p:sp>
      <p:sp>
        <p:nvSpPr>
          <p:cNvPr name="AutoShape 12" id="12"/>
          <p:cNvSpPr/>
          <p:nvPr/>
        </p:nvSpPr>
        <p:spPr>
          <a:xfrm rot="0">
            <a:off x="1418053" y="6394612"/>
            <a:ext cx="7604618" cy="2649358"/>
          </a:xfrm>
          <a:prstGeom prst="rect">
            <a:avLst/>
          </a:prstGeom>
          <a:solidFill>
            <a:srgbClr val="19598D"/>
          </a:solidFill>
        </p:spPr>
      </p:sp>
      <p:sp>
        <p:nvSpPr>
          <p:cNvPr name="AutoShape 13" id="13"/>
          <p:cNvSpPr/>
          <p:nvPr/>
        </p:nvSpPr>
        <p:spPr>
          <a:xfrm rot="0">
            <a:off x="9265329" y="3445811"/>
            <a:ext cx="7604618" cy="2649358"/>
          </a:xfrm>
          <a:prstGeom prst="rect">
            <a:avLst/>
          </a:prstGeom>
          <a:solidFill>
            <a:srgbClr val="19598D"/>
          </a:solidFill>
        </p:spPr>
      </p:sp>
      <p:sp>
        <p:nvSpPr>
          <p:cNvPr name="AutoShape 14" id="14"/>
          <p:cNvSpPr/>
          <p:nvPr/>
        </p:nvSpPr>
        <p:spPr>
          <a:xfrm rot="0">
            <a:off x="9265329" y="6394612"/>
            <a:ext cx="7604618" cy="2649358"/>
          </a:xfrm>
          <a:prstGeom prst="rect">
            <a:avLst/>
          </a:prstGeom>
          <a:solidFill>
            <a:srgbClr val="19598D"/>
          </a:solidFill>
        </p:spPr>
      </p:sp>
      <p:sp>
        <p:nvSpPr>
          <p:cNvPr name="TextBox 15" id="15"/>
          <p:cNvSpPr txBox="true"/>
          <p:nvPr/>
        </p:nvSpPr>
        <p:spPr>
          <a:xfrm rot="0">
            <a:off x="2724915" y="1181100"/>
            <a:ext cx="12838170" cy="2070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9598D"/>
                </a:solidFill>
                <a:latin typeface="Montserrat Ultra-Bold"/>
              </a:rPr>
              <a:t>Importance of Proper Airway Function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067638" y="9632005"/>
            <a:ext cx="4866495" cy="323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75"/>
              </a:lnSpc>
            </a:pPr>
            <a:r>
              <a:rPr lang="en-US" sz="1275">
                <a:solidFill>
                  <a:srgbClr val="595758"/>
                </a:solidFill>
                <a:latin typeface="Montserrat Italics"/>
              </a:rPr>
              <a:t>Prepared By : Leyli Norouz -Knutsen &amp; Stacey Carpenter</a:t>
            </a:r>
          </a:p>
          <a:p>
            <a:pPr algn="r" marL="0" indent="0" lvl="0">
              <a:lnSpc>
                <a:spcPts val="1275"/>
              </a:lnSpc>
              <a:spcBef>
                <a:spcPct val="0"/>
              </a:spcBef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9641401" y="4838765"/>
            <a:ext cx="6852475" cy="76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Montserrat"/>
              </a:rPr>
              <a:t>Affects facial and dental development </a:t>
            </a:r>
          </a:p>
          <a:p>
            <a:pPr algn="ctr" marL="0" indent="0" lvl="0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FFFFFF"/>
                </a:solidFill>
                <a:latin typeface="Montserrat"/>
              </a:rPr>
              <a:t>in children.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958907" y="3872863"/>
            <a:ext cx="6217463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Montserrat Bold"/>
              </a:rPr>
              <a:t>Child Development: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820583" y="4829241"/>
            <a:ext cx="6799557" cy="76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Montserrat"/>
              </a:rPr>
              <a:t>Adequate oxygen supply is necessary for </a:t>
            </a:r>
          </a:p>
          <a:p>
            <a:pPr algn="ctr" marL="0" indent="0" lvl="0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FFFFFF"/>
                </a:solidFill>
                <a:latin typeface="Montserrat"/>
              </a:rPr>
              <a:t>every cell in the body.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111630" y="3872863"/>
            <a:ext cx="6217463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Montserrat Bold"/>
              </a:rPr>
              <a:t>Physical Health: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641401" y="7782804"/>
            <a:ext cx="6852475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Montserrat"/>
              </a:rPr>
              <a:t>XXXXXXX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958907" y="6816902"/>
            <a:ext cx="6217463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Montserrat Bold"/>
              </a:rPr>
              <a:t>XXXXXX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820583" y="7782804"/>
            <a:ext cx="6799557" cy="76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Montserrat"/>
              </a:rPr>
              <a:t> Impacts quality of sleep, affecting mood </a:t>
            </a:r>
          </a:p>
          <a:p>
            <a:pPr algn="ctr" marL="0" indent="0" lvl="0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FFFFFF"/>
                </a:solidFill>
                <a:latin typeface="Montserrat"/>
              </a:rPr>
              <a:t>and cognition.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111630" y="6826426"/>
            <a:ext cx="6217463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Montserrat Bold"/>
              </a:rPr>
              <a:t>Mental Health: 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256104" y="300401"/>
            <a:ext cx="2468811" cy="728299"/>
          </a:xfrm>
          <a:custGeom>
            <a:avLst/>
            <a:gdLst/>
            <a:ahLst/>
            <a:cxnLst/>
            <a:rect r="r" b="b" t="t" l="l"/>
            <a:pathLst>
              <a:path h="728299" w="2468811">
                <a:moveTo>
                  <a:pt x="0" y="0"/>
                </a:moveTo>
                <a:lnTo>
                  <a:pt x="2468811" y="0"/>
                </a:lnTo>
                <a:lnTo>
                  <a:pt x="2468811" y="728299"/>
                </a:lnTo>
                <a:lnTo>
                  <a:pt x="0" y="728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282420" y="5143500"/>
            <a:ext cx="18852841" cy="6145838"/>
          </a:xfrm>
          <a:prstGeom prst="rect">
            <a:avLst/>
          </a:prstGeom>
          <a:solidFill>
            <a:srgbClr val="19598D"/>
          </a:solidFill>
        </p:spPr>
      </p:sp>
      <p:sp>
        <p:nvSpPr>
          <p:cNvPr name="AutoShape 3" id="3"/>
          <p:cNvSpPr/>
          <p:nvPr/>
        </p:nvSpPr>
        <p:spPr>
          <a:xfrm rot="0">
            <a:off x="7201642" y="4783745"/>
            <a:ext cx="3884717" cy="2206133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4" id="4"/>
          <p:cNvSpPr/>
          <p:nvPr/>
        </p:nvSpPr>
        <p:spPr>
          <a:xfrm rot="0">
            <a:off x="12738679" y="4783745"/>
            <a:ext cx="3884717" cy="2206133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7422914" y="3327164"/>
            <a:ext cx="3442172" cy="3442172"/>
            <a:chOff x="0" y="0"/>
            <a:chExt cx="4589562" cy="4589562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3"/>
            <a:srcRect l="11874" t="0" r="11874" b="0"/>
            <a:stretch>
              <a:fillRect/>
            </a:stretch>
          </p:blipFill>
          <p:spPr>
            <a:xfrm flipH="false" flipV="false">
              <a:off x="0" y="0"/>
              <a:ext cx="4589562" cy="4589562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12958094" y="3327164"/>
            <a:ext cx="3442172" cy="3442172"/>
            <a:chOff x="0" y="0"/>
            <a:chExt cx="4589562" cy="4589562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4"/>
            <a:srcRect l="16687" t="0" r="16687" b="0"/>
            <a:stretch>
              <a:fillRect/>
            </a:stretch>
          </p:blipFill>
          <p:spPr>
            <a:xfrm flipH="false" flipV="false">
              <a:off x="0" y="0"/>
              <a:ext cx="4589562" cy="4589562"/>
            </a:xfrm>
            <a:prstGeom prst="rect">
              <a:avLst/>
            </a:prstGeom>
          </p:spPr>
        </p:pic>
      </p:grpSp>
      <p:sp>
        <p:nvSpPr>
          <p:cNvPr name="AutoShape 9" id="9"/>
          <p:cNvSpPr/>
          <p:nvPr/>
        </p:nvSpPr>
        <p:spPr>
          <a:xfrm rot="0">
            <a:off x="1664605" y="4783745"/>
            <a:ext cx="3884717" cy="2206133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name="Group 10" id="10"/>
          <p:cNvGrpSpPr/>
          <p:nvPr/>
        </p:nvGrpSpPr>
        <p:grpSpPr>
          <a:xfrm rot="0">
            <a:off x="1885877" y="3327164"/>
            <a:ext cx="3442172" cy="3442172"/>
            <a:chOff x="0" y="0"/>
            <a:chExt cx="4589562" cy="4589562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5"/>
            <a:srcRect l="16687" t="0" r="16687" b="0"/>
            <a:stretch>
              <a:fillRect/>
            </a:stretch>
          </p:blipFill>
          <p:spPr>
            <a:xfrm flipH="false" flipV="false">
              <a:off x="0" y="0"/>
              <a:ext cx="4589562" cy="4589562"/>
            </a:xfrm>
            <a:prstGeom prst="rect">
              <a:avLst/>
            </a:prstGeom>
          </p:spPr>
        </p:pic>
      </p:grpSp>
      <p:sp>
        <p:nvSpPr>
          <p:cNvPr name="AutoShape 12" id="12"/>
          <p:cNvSpPr/>
          <p:nvPr/>
        </p:nvSpPr>
        <p:spPr>
          <a:xfrm rot="0">
            <a:off x="-282420" y="9286875"/>
            <a:ext cx="18852841" cy="0"/>
          </a:xfrm>
          <a:prstGeom prst="line">
            <a:avLst/>
          </a:prstGeom>
          <a:ln cap="rnd" w="28575">
            <a:solidFill>
              <a:srgbClr val="D9D9D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2593" y="1768175"/>
            <a:ext cx="844062" cy="211015"/>
          </a:xfrm>
          <a:custGeom>
            <a:avLst/>
            <a:gdLst/>
            <a:ahLst/>
            <a:cxnLst/>
            <a:rect r="r" b="b" t="t" l="l"/>
            <a:pathLst>
              <a:path h="211015" w="844062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7281345" y="1768175"/>
            <a:ext cx="844062" cy="211015"/>
          </a:xfrm>
          <a:custGeom>
            <a:avLst/>
            <a:gdLst/>
            <a:ahLst/>
            <a:cxnLst/>
            <a:rect r="r" b="b" t="t" l="l"/>
            <a:pathLst>
              <a:path h="211015" w="844062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5" id="15"/>
          <p:cNvSpPr/>
          <p:nvPr/>
        </p:nvSpPr>
        <p:spPr>
          <a:xfrm flipV="true">
            <a:off x="577480" y="2736505"/>
            <a:ext cx="14288" cy="2075717"/>
          </a:xfrm>
          <a:prstGeom prst="line">
            <a:avLst/>
          </a:prstGeom>
          <a:ln cap="rnd" w="28575">
            <a:solidFill>
              <a:srgbClr val="D9D9D9">
                <a:alpha val="74902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flipV="true">
            <a:off x="17696232" y="2736505"/>
            <a:ext cx="14288" cy="2075717"/>
          </a:xfrm>
          <a:prstGeom prst="line">
            <a:avLst/>
          </a:prstGeom>
          <a:ln cap="rnd" w="28575">
            <a:solidFill>
              <a:srgbClr val="D9D9D9">
                <a:alpha val="74902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7" id="17"/>
          <p:cNvSpPr txBox="true"/>
          <p:nvPr/>
        </p:nvSpPr>
        <p:spPr>
          <a:xfrm rot="0">
            <a:off x="12053158" y="9496425"/>
            <a:ext cx="5168580" cy="349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80"/>
              </a:lnSpc>
            </a:pPr>
            <a:r>
              <a:rPr lang="en-US" sz="1380">
                <a:solidFill>
                  <a:srgbClr val="D9D9D9"/>
                </a:solidFill>
                <a:latin typeface="Montserrat Italics"/>
              </a:rPr>
              <a:t>Prepared By : Leyli Norouz -Knutsen &amp; Stacey Carpenter</a:t>
            </a:r>
          </a:p>
          <a:p>
            <a:pPr algn="r" marL="0" indent="0" lvl="0">
              <a:lnSpc>
                <a:spcPts val="1380"/>
              </a:lnSpc>
              <a:spcBef>
                <a:spcPct val="0"/>
              </a:spcBef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309461" y="7313719"/>
            <a:ext cx="4818614" cy="35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Montserrat Semi-Bold"/>
              </a:rPr>
              <a:t>Sleep Importance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09461" y="7904274"/>
            <a:ext cx="4818614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Montserrat Italics"/>
              </a:rPr>
              <a:t>Foundation of overall health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734693" y="7313719"/>
            <a:ext cx="4818614" cy="35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Montserrat Bold"/>
              </a:rPr>
              <a:t>Breathing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734693" y="7904274"/>
            <a:ext cx="4818614" cy="64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Montserrat Italics"/>
              </a:rPr>
              <a:t>Central to maintaining proper airway function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269872" y="7313719"/>
            <a:ext cx="4818614" cy="709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Montserrat Semi-Bold"/>
              </a:rPr>
              <a:t>Connection to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Montserrat Semi-Bold"/>
              </a:rPr>
              <a:t> Chronic Illness: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269872" y="8085253"/>
            <a:ext cx="4818614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Montserrat Italics"/>
              </a:rPr>
              <a:t>Poor airway function can lead to sleep disorders, affecting overall well-being.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14107" y="1635313"/>
            <a:ext cx="16059787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  <a:spcBef>
                <a:spcPct val="0"/>
              </a:spcBef>
            </a:pPr>
            <a:r>
              <a:rPr lang="en-US" sz="5000">
                <a:solidFill>
                  <a:srgbClr val="555765"/>
                </a:solidFill>
                <a:latin typeface="Montserrat Ultra-Bold"/>
              </a:rPr>
              <a:t> Why Addressing Sleep and Breathing?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256104" y="300401"/>
            <a:ext cx="2468811" cy="728299"/>
          </a:xfrm>
          <a:custGeom>
            <a:avLst/>
            <a:gdLst/>
            <a:ahLst/>
            <a:cxnLst/>
            <a:rect r="r" b="b" t="t" l="l"/>
            <a:pathLst>
              <a:path h="728299" w="2468811">
                <a:moveTo>
                  <a:pt x="0" y="0"/>
                </a:moveTo>
                <a:lnTo>
                  <a:pt x="2468811" y="0"/>
                </a:lnTo>
                <a:lnTo>
                  <a:pt x="2468811" y="728299"/>
                </a:lnTo>
                <a:lnTo>
                  <a:pt x="0" y="7282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6" t="0" r="-46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50697" y="664550"/>
            <a:ext cx="2468811" cy="728299"/>
          </a:xfrm>
          <a:custGeom>
            <a:avLst/>
            <a:gdLst/>
            <a:ahLst/>
            <a:cxnLst/>
            <a:rect r="r" b="b" t="t" l="l"/>
            <a:pathLst>
              <a:path h="728299" w="2468811">
                <a:moveTo>
                  <a:pt x="0" y="0"/>
                </a:moveTo>
                <a:lnTo>
                  <a:pt x="2468812" y="0"/>
                </a:lnTo>
                <a:lnTo>
                  <a:pt x="2468812" y="728300"/>
                </a:lnTo>
                <a:lnTo>
                  <a:pt x="0" y="72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01493" y="489734"/>
            <a:ext cx="3086100" cy="702890"/>
            <a:chOff x="0" y="0"/>
            <a:chExt cx="812800" cy="18512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185123"/>
            </a:xfrm>
            <a:custGeom>
              <a:avLst/>
              <a:gdLst/>
              <a:ahLst/>
              <a:cxnLst/>
              <a:rect r="r" b="b" t="t" l="l"/>
              <a:pathLst>
                <a:path h="18512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85123"/>
                  </a:lnTo>
                  <a:lnTo>
                    <a:pt x="0" y="185123"/>
                  </a:lnTo>
                  <a:close/>
                </a:path>
              </a:pathLst>
            </a:custGeom>
            <a:solidFill>
              <a:srgbClr val="C9E0E9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5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678324" y="537359"/>
            <a:ext cx="6182242" cy="727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76"/>
              </a:lnSpc>
            </a:pPr>
            <a:r>
              <a:rPr lang="en-US" sz="2776">
                <a:solidFill>
                  <a:srgbClr val="000000"/>
                </a:solidFill>
                <a:latin typeface="Montserrat Ultra-Bold"/>
              </a:rPr>
              <a:t>RED FLAGS FOR KIDS</a:t>
            </a:r>
            <a:r>
              <a:rPr lang="en-US" sz="2776">
                <a:solidFill>
                  <a:srgbClr val="000000"/>
                </a:solidFill>
                <a:latin typeface="Montserrat Ultra-Bold"/>
              </a:rPr>
              <a:t>:</a:t>
            </a:r>
          </a:p>
          <a:p>
            <a:pPr>
              <a:lnSpc>
                <a:spcPts val="2776"/>
              </a:lnSpc>
              <a:spcBef>
                <a:spcPct val="0"/>
              </a:spcBef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92172" y="8347744"/>
            <a:ext cx="1158706" cy="1939256"/>
          </a:xfrm>
          <a:custGeom>
            <a:avLst/>
            <a:gdLst/>
            <a:ahLst/>
            <a:cxnLst/>
            <a:rect r="r" b="b" t="t" l="l"/>
            <a:pathLst>
              <a:path h="1939256" w="1158706">
                <a:moveTo>
                  <a:pt x="0" y="0"/>
                </a:moveTo>
                <a:lnTo>
                  <a:pt x="1158706" y="0"/>
                </a:lnTo>
                <a:lnTo>
                  <a:pt x="1158706" y="1939256"/>
                </a:lnTo>
                <a:lnTo>
                  <a:pt x="0" y="1939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282420" y="5143500"/>
            <a:ext cx="18852841" cy="6145838"/>
          </a:xfrm>
          <a:prstGeom prst="rect">
            <a:avLst/>
          </a:prstGeom>
          <a:solidFill>
            <a:srgbClr val="19598D"/>
          </a:solidFill>
        </p:spPr>
      </p:sp>
      <p:sp>
        <p:nvSpPr>
          <p:cNvPr name="AutoShape 3" id="3"/>
          <p:cNvSpPr/>
          <p:nvPr/>
        </p:nvSpPr>
        <p:spPr>
          <a:xfrm rot="0">
            <a:off x="7201642" y="4783745"/>
            <a:ext cx="3884717" cy="2206133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4" id="4"/>
          <p:cNvSpPr/>
          <p:nvPr/>
        </p:nvSpPr>
        <p:spPr>
          <a:xfrm rot="0">
            <a:off x="12738679" y="4783745"/>
            <a:ext cx="3884717" cy="2206133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7422914" y="3327164"/>
            <a:ext cx="3442172" cy="3442172"/>
            <a:chOff x="0" y="0"/>
            <a:chExt cx="4589562" cy="4589562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3"/>
            <a:srcRect l="16624" t="0" r="16624" b="0"/>
            <a:stretch>
              <a:fillRect/>
            </a:stretch>
          </p:blipFill>
          <p:spPr>
            <a:xfrm flipH="false" flipV="false">
              <a:off x="0" y="0"/>
              <a:ext cx="4589562" cy="4589562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12958094" y="3327164"/>
            <a:ext cx="3442172" cy="3442172"/>
            <a:chOff x="0" y="0"/>
            <a:chExt cx="4589562" cy="4589562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4"/>
            <a:srcRect l="15499" t="0" r="15499" b="0"/>
            <a:stretch>
              <a:fillRect/>
            </a:stretch>
          </p:blipFill>
          <p:spPr>
            <a:xfrm flipH="false" flipV="false">
              <a:off x="0" y="0"/>
              <a:ext cx="4589562" cy="4589562"/>
            </a:xfrm>
            <a:prstGeom prst="rect">
              <a:avLst/>
            </a:prstGeom>
          </p:spPr>
        </p:pic>
      </p:grpSp>
      <p:sp>
        <p:nvSpPr>
          <p:cNvPr name="AutoShape 9" id="9"/>
          <p:cNvSpPr/>
          <p:nvPr/>
        </p:nvSpPr>
        <p:spPr>
          <a:xfrm rot="0">
            <a:off x="1664605" y="4783745"/>
            <a:ext cx="3884717" cy="2206133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name="Group 10" id="10"/>
          <p:cNvGrpSpPr/>
          <p:nvPr/>
        </p:nvGrpSpPr>
        <p:grpSpPr>
          <a:xfrm rot="0">
            <a:off x="1885877" y="3327164"/>
            <a:ext cx="3442172" cy="3442172"/>
            <a:chOff x="0" y="0"/>
            <a:chExt cx="4589562" cy="4589562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5"/>
            <a:srcRect l="8312" t="0" r="8312" b="0"/>
            <a:stretch>
              <a:fillRect/>
            </a:stretch>
          </p:blipFill>
          <p:spPr>
            <a:xfrm flipH="false" flipV="false">
              <a:off x="0" y="0"/>
              <a:ext cx="4589562" cy="4589562"/>
            </a:xfrm>
            <a:prstGeom prst="rect">
              <a:avLst/>
            </a:prstGeom>
          </p:spPr>
        </p:pic>
      </p:grpSp>
      <p:sp>
        <p:nvSpPr>
          <p:cNvPr name="AutoShape 12" id="12"/>
          <p:cNvSpPr/>
          <p:nvPr/>
        </p:nvSpPr>
        <p:spPr>
          <a:xfrm rot="0">
            <a:off x="-282420" y="9286875"/>
            <a:ext cx="18852841" cy="0"/>
          </a:xfrm>
          <a:prstGeom prst="line">
            <a:avLst/>
          </a:prstGeom>
          <a:ln cap="rnd" w="28575">
            <a:solidFill>
              <a:srgbClr val="D9D9D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2593" y="1768175"/>
            <a:ext cx="844062" cy="211015"/>
          </a:xfrm>
          <a:custGeom>
            <a:avLst/>
            <a:gdLst/>
            <a:ahLst/>
            <a:cxnLst/>
            <a:rect r="r" b="b" t="t" l="l"/>
            <a:pathLst>
              <a:path h="211015" w="844062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4" id="14"/>
          <p:cNvSpPr/>
          <p:nvPr/>
        </p:nvSpPr>
        <p:spPr>
          <a:xfrm flipV="true">
            <a:off x="577480" y="2736505"/>
            <a:ext cx="14288" cy="2075717"/>
          </a:xfrm>
          <a:prstGeom prst="line">
            <a:avLst/>
          </a:prstGeom>
          <a:ln cap="rnd" w="28575">
            <a:solidFill>
              <a:srgbClr val="D9D9D9">
                <a:alpha val="74902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256104" y="300401"/>
            <a:ext cx="2468811" cy="728299"/>
          </a:xfrm>
          <a:custGeom>
            <a:avLst/>
            <a:gdLst/>
            <a:ahLst/>
            <a:cxnLst/>
            <a:rect r="r" b="b" t="t" l="l"/>
            <a:pathLst>
              <a:path h="728299" w="2468811">
                <a:moveTo>
                  <a:pt x="0" y="0"/>
                </a:moveTo>
                <a:lnTo>
                  <a:pt x="2468811" y="0"/>
                </a:lnTo>
                <a:lnTo>
                  <a:pt x="2468811" y="728299"/>
                </a:lnTo>
                <a:lnTo>
                  <a:pt x="0" y="7282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6333019" y="2367042"/>
            <a:ext cx="1681749" cy="2814643"/>
          </a:xfrm>
          <a:custGeom>
            <a:avLst/>
            <a:gdLst/>
            <a:ahLst/>
            <a:cxnLst/>
            <a:rect r="r" b="b" t="t" l="l"/>
            <a:pathLst>
              <a:path h="2814643" w="1681749">
                <a:moveTo>
                  <a:pt x="1681749" y="0"/>
                </a:moveTo>
                <a:lnTo>
                  <a:pt x="0" y="0"/>
                </a:lnTo>
                <a:lnTo>
                  <a:pt x="0" y="2814643"/>
                </a:lnTo>
                <a:lnTo>
                  <a:pt x="1681749" y="2814643"/>
                </a:lnTo>
                <a:lnTo>
                  <a:pt x="16817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309461" y="7313719"/>
            <a:ext cx="4818614" cy="35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Montserrat Semi-Bold"/>
              </a:rPr>
              <a:t>Mouth Breathing: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09461" y="7894749"/>
            <a:ext cx="4818614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Montserrat Italics"/>
              </a:rPr>
              <a:t>Indicates potential airway obstruction and may lead to dental issues.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734693" y="7313719"/>
            <a:ext cx="4818614" cy="35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Montserrat Bold"/>
              </a:rPr>
              <a:t>Behavioral Issues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734693" y="7894749"/>
            <a:ext cx="4818614" cy="1273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500">
                <a:solidFill>
                  <a:srgbClr val="FFFFFF"/>
                </a:solidFill>
                <a:latin typeface="Montserrat Italics"/>
              </a:rPr>
              <a:t>Attention deficits, hyperactivity, and difficulty learning may be related </a:t>
            </a:r>
          </a:p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Montserrat Italics"/>
              </a:rPr>
              <a:t>to poor sleep.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330989" y="7313719"/>
            <a:ext cx="6700096" cy="35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Montserrat Semi-Bold"/>
              </a:rPr>
              <a:t>Delayed Growth: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271730" y="7894749"/>
            <a:ext cx="4818614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Montserrat Italics"/>
              </a:rPr>
              <a:t>Insufficient sleep can affect the production of growth hormones.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14107" y="1635313"/>
            <a:ext cx="16059787" cy="1289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555765"/>
                </a:solidFill>
                <a:latin typeface="Montserrat Ultra-Bold"/>
              </a:rPr>
              <a:t>Red Flags for Children</a:t>
            </a:r>
            <a:r>
              <a:rPr lang="en-US" sz="5000">
                <a:solidFill>
                  <a:srgbClr val="555765"/>
                </a:solidFill>
                <a:latin typeface="Montserrat Ultra-Bold"/>
              </a:rPr>
              <a:t>:</a:t>
            </a:r>
          </a:p>
          <a:p>
            <a:pPr algn="ctr">
              <a:lnSpc>
                <a:spcPts val="5000"/>
              </a:lnSpc>
              <a:spcBef>
                <a:spcPct val="0"/>
              </a:spcBef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12053158" y="9534525"/>
            <a:ext cx="5168580" cy="349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80"/>
              </a:lnSpc>
            </a:pPr>
            <a:r>
              <a:rPr lang="en-US" sz="1380">
                <a:solidFill>
                  <a:srgbClr val="D9D9D9"/>
                </a:solidFill>
                <a:latin typeface="Montserrat Italics"/>
              </a:rPr>
              <a:t>Prepared By : Leyli Norouz -Knutsen &amp; Stacey Carpenter</a:t>
            </a:r>
          </a:p>
          <a:p>
            <a:pPr algn="r" marL="0" indent="0" lvl="0">
              <a:lnSpc>
                <a:spcPts val="138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DAFtEhncua4</dc:identifier>
  <dcterms:modified xsi:type="dcterms:W3CDTF">2011-08-01T06:04:30Z</dcterms:modified>
  <cp:revision>1</cp:revision>
  <dc:title>AAPMD Community Presentation</dc:title>
</cp:coreProperties>
</file>