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18288000" cy="10287000"/>
  <p:notesSz cx="6858000" cy="9144000"/>
  <p:embeddedFontLst>
    <p:embeddedFont>
      <p:font typeface="Alegreya Sans SC" panose="020B0604020202020204" charset="0"/>
      <p:bold r:id="rId43"/>
      <p:italic r:id="rId44"/>
      <p:boldItalic r:id="rId45"/>
    </p:embeddedFont>
    <p:embeddedFont>
      <p:font typeface="Alegreya Sans SC Thin" panose="020B0604020202020204" charset="0"/>
      <p:regular r:id="rId46"/>
      <p:bold r:id="rId47"/>
      <p:italic r:id="rId48"/>
      <p:boldItalic r:id="rId49"/>
    </p:embeddedFont>
    <p:embeddedFont>
      <p:font typeface="Arimo" panose="020B0604020202020204" charset="0"/>
      <p:bold r:id="rId50"/>
      <p:italic r:id="rId51"/>
      <p:boldItalic r:id="rId52"/>
    </p:embeddedFont>
    <p:embeddedFont>
      <p:font typeface="Bebas Neue" panose="020B0606020202050201" pitchFamily="34" charset="0"/>
      <p:regular r:id="rId53"/>
    </p:embeddedFont>
    <p:embeddedFont>
      <p:font typeface="Calibri" panose="020F0502020204030204" pitchFamily="34" charset="0"/>
      <p:regular r:id="rId54"/>
      <p:bold r:id="rId55"/>
      <p:italic r:id="rId56"/>
      <p:boldItalic r:id="rId57"/>
    </p:embeddedFont>
    <p:embeddedFont>
      <p:font typeface="Crimson Pro" panose="020B0604020202020204" charset="0"/>
      <p:regular r:id="rId58"/>
      <p:bold r:id="rId59"/>
      <p:italic r:id="rId60"/>
      <p:boldItalic r:id="rId61"/>
    </p:embeddedFont>
    <p:embeddedFont>
      <p:font typeface="DM Sans" pitchFamily="2" charset="0"/>
      <p:regular r:id="rId62"/>
      <p:bold r:id="rId63"/>
      <p:italic r:id="rId64"/>
      <p:boldItalic r:id="rId65"/>
    </p:embeddedFont>
    <p:embeddedFont>
      <p:font typeface="League Spartan" panose="020B0604020202020204" charset="0"/>
      <p:regular r:id="rId66"/>
      <p:bold r:id="rId67"/>
    </p:embeddedFont>
    <p:embeddedFont>
      <p:font typeface="Montserrat" panose="00000500000000000000" pitchFamily="2" charset="0"/>
      <p:regular r:id="rId68"/>
      <p:bold r:id="rId69"/>
      <p:italic r:id="rId70"/>
      <p:boldItalic r:id="rId71"/>
    </p:embeddedFont>
    <p:embeddedFont>
      <p:font typeface="Open Sans" panose="020B0606030504020204" pitchFamily="34" charset="0"/>
      <p:regular r:id="rId72"/>
      <p:bold r:id="rId73"/>
      <p:italic r:id="rId74"/>
      <p:boldItalic r:id="rId75"/>
    </p:embeddedFont>
    <p:embeddedFont>
      <p:font typeface="Oswald" panose="00000500000000000000" pitchFamily="2" charset="0"/>
      <p:regular r:id="rId76"/>
      <p:bold r:id="rId77"/>
    </p:embeddedFont>
    <p:embeddedFont>
      <p:font typeface="Public Sans" panose="020B0604020202020204" charset="0"/>
      <p:bold r:id="rId78"/>
      <p:italic r:id="rId79"/>
      <p:boldItalic r:id="rId80"/>
    </p:embeddedFont>
    <p:embeddedFont>
      <p:font typeface="Roboto" panose="02000000000000000000" pitchFamily="2" charset="0"/>
      <p:regular r:id="rId81"/>
      <p:bold r:id="rId82"/>
      <p:italic r:id="rId83"/>
      <p:bold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4"/>
  </p:normalViewPr>
  <p:slideViewPr>
    <p:cSldViewPr snapToGrid="0">
      <p:cViewPr varScale="1">
        <p:scale>
          <a:sx n="69" d="100"/>
          <a:sy n="69" d="100"/>
        </p:scale>
        <p:origin x="920" y="2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notesMaster" Target="notesMasters/notes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font" Target="fonts/font26.fntdata"/><Relationship Id="rId84" Type="http://schemas.openxmlformats.org/officeDocument/2006/relationships/font" Target="fonts/font4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11.fntdata"/><Relationship Id="rId58" Type="http://schemas.openxmlformats.org/officeDocument/2006/relationships/font" Target="fonts/font16.fntdata"/><Relationship Id="rId74" Type="http://schemas.openxmlformats.org/officeDocument/2006/relationships/font" Target="fonts/font32.fntdata"/><Relationship Id="rId79" Type="http://schemas.openxmlformats.org/officeDocument/2006/relationships/font" Target="fonts/font37.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font" Target="fonts/font27.fntdata"/><Relationship Id="rId77" Type="http://schemas.openxmlformats.org/officeDocument/2006/relationships/font" Target="fonts/font35.fntdata"/><Relationship Id="rId8" Type="http://schemas.openxmlformats.org/officeDocument/2006/relationships/slide" Target="slides/slide7.xml"/><Relationship Id="rId51" Type="http://schemas.openxmlformats.org/officeDocument/2006/relationships/font" Target="fonts/font9.fntdata"/><Relationship Id="rId72" Type="http://schemas.openxmlformats.org/officeDocument/2006/relationships/font" Target="fonts/font30.fntdata"/><Relationship Id="rId80" Type="http://schemas.openxmlformats.org/officeDocument/2006/relationships/font" Target="fonts/font38.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font" Target="fonts/font2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font" Target="fonts/font28.fntdata"/><Relationship Id="rId75" Type="http://schemas.openxmlformats.org/officeDocument/2006/relationships/font" Target="fonts/font33.fntdata"/><Relationship Id="rId83" Type="http://schemas.openxmlformats.org/officeDocument/2006/relationships/font" Target="fonts/font41.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73" Type="http://schemas.openxmlformats.org/officeDocument/2006/relationships/font" Target="fonts/font31.fntdata"/><Relationship Id="rId78" Type="http://schemas.openxmlformats.org/officeDocument/2006/relationships/font" Target="fonts/font36.fntdata"/><Relationship Id="rId81" Type="http://schemas.openxmlformats.org/officeDocument/2006/relationships/font" Target="fonts/font39.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8.fntdata"/><Relationship Id="rId55" Type="http://schemas.openxmlformats.org/officeDocument/2006/relationships/font" Target="fonts/font13.fntdata"/><Relationship Id="rId76" Type="http://schemas.openxmlformats.org/officeDocument/2006/relationships/font" Target="fonts/font34.fntdata"/><Relationship Id="rId7" Type="http://schemas.openxmlformats.org/officeDocument/2006/relationships/slide" Target="slides/slide6.xml"/><Relationship Id="rId71" Type="http://schemas.openxmlformats.org/officeDocument/2006/relationships/font" Target="fonts/font2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font" Target="fonts/font3.fntdata"/><Relationship Id="rId66" Type="http://schemas.openxmlformats.org/officeDocument/2006/relationships/font" Target="fonts/font24.fntdata"/><Relationship Id="rId87" Type="http://schemas.openxmlformats.org/officeDocument/2006/relationships/theme" Target="theme/theme1.xml"/><Relationship Id="rId61" Type="http://schemas.openxmlformats.org/officeDocument/2006/relationships/font" Target="fonts/font19.fntdata"/><Relationship Id="rId82" Type="http://schemas.openxmlformats.org/officeDocument/2006/relationships/font" Target="fonts/font4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NEEDS A NEW GRAPHIC WITH ADDED SECTIONS (ENT)</a:t>
            </a:r>
            <a:endParaRPr dirty="0"/>
          </a:p>
        </p:txBody>
      </p:sp>
      <p:sp>
        <p:nvSpPr>
          <p:cNvPr id="100" name="Google Shape;10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7" name="Google Shape;44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4" name="Google Shape;48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8" name="Google Shape;48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6" name="Google Shape;49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 name="Google Shape;14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8" name="Google Shape;50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
        <p:cNvGrpSpPr/>
        <p:nvPr/>
      </p:nvGrpSpPr>
      <p:grpSpPr>
        <a:xfrm>
          <a:off x="0" y="0"/>
          <a:ext cx="0" cy="0"/>
          <a:chOff x="0" y="0"/>
          <a:chExt cx="0" cy="0"/>
        </a:xfrm>
      </p:grpSpPr>
      <p:sp>
        <p:nvSpPr>
          <p:cNvPr id="25" name="Google Shape;25;p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7" name="Google Shape;27;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9" name="Google Shape;39;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5" name="Google Shape;45;p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2" name="Google Shape;52;p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3" name="Google Shape;53;p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4" name="Google Shape;54;p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jp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sp>
        <p:nvSpPr>
          <p:cNvPr id="89" name="Google Shape;89;p13"/>
          <p:cNvSpPr/>
          <p:nvPr/>
        </p:nvSpPr>
        <p:spPr>
          <a:xfrm>
            <a:off x="8237612" y="6171455"/>
            <a:ext cx="1736239" cy="88355"/>
          </a:xfrm>
          <a:prstGeom prst="rect">
            <a:avLst/>
          </a:prstGeom>
          <a:solidFill>
            <a:srgbClr val="8AAB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 name="Google Shape;90;p13"/>
          <p:cNvPicPr preferRelativeResize="0"/>
          <p:nvPr/>
        </p:nvPicPr>
        <p:blipFill rotWithShape="1">
          <a:blip r:embed="rId4">
            <a:alphaModFix/>
          </a:blip>
          <a:srcRect/>
          <a:stretch/>
        </p:blipFill>
        <p:spPr>
          <a:xfrm>
            <a:off x="5564124" y="1028700"/>
            <a:ext cx="6317676" cy="1860843"/>
          </a:xfrm>
          <a:prstGeom prst="rect">
            <a:avLst/>
          </a:prstGeom>
          <a:noFill/>
          <a:ln>
            <a:noFill/>
          </a:ln>
        </p:spPr>
      </p:pic>
      <p:sp>
        <p:nvSpPr>
          <p:cNvPr id="91" name="Google Shape;91;p13"/>
          <p:cNvSpPr txBox="1"/>
          <p:nvPr/>
        </p:nvSpPr>
        <p:spPr>
          <a:xfrm>
            <a:off x="1652962" y="4533900"/>
            <a:ext cx="14982076" cy="1219200"/>
          </a:xfrm>
          <a:prstGeom prst="rect">
            <a:avLst/>
          </a:prstGeom>
          <a:noFill/>
          <a:ln>
            <a:noFill/>
          </a:ln>
        </p:spPr>
        <p:txBody>
          <a:bodyPr spcFirstLastPara="1" wrap="square" lIns="0" tIns="0" rIns="0" bIns="0" anchor="t" anchorCtr="0">
            <a:spAutoFit/>
          </a:bodyPr>
          <a:lstStyle/>
          <a:p>
            <a:pPr marL="0" marR="0" lvl="0" indent="0" algn="ctr" rtl="0">
              <a:lnSpc>
                <a:spcPct val="120002"/>
              </a:lnSpc>
              <a:spcBef>
                <a:spcPts val="0"/>
              </a:spcBef>
              <a:spcAft>
                <a:spcPts val="0"/>
              </a:spcAft>
              <a:buNone/>
            </a:pPr>
            <a:r>
              <a:rPr lang="en-US" sz="7999" b="0" i="0" u="none" strike="noStrike" cap="none" dirty="0">
                <a:solidFill>
                  <a:srgbClr val="BAEBFF"/>
                </a:solidFill>
                <a:latin typeface="Montserrat"/>
                <a:ea typeface="Montserrat"/>
                <a:cs typeface="Montserrat"/>
                <a:sym typeface="Montserrat"/>
              </a:rPr>
              <a:t>COLLABORATION CURES</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22"/>
          <p:cNvPicPr preferRelativeResize="0"/>
          <p:nvPr/>
        </p:nvPicPr>
        <p:blipFill rotWithShape="1">
          <a:blip r:embed="rId3">
            <a:alphaModFix/>
          </a:blip>
          <a:srcRect t="284" r="1"/>
          <a:stretch/>
        </p:blipFill>
        <p:spPr>
          <a:xfrm>
            <a:off x="-4573" y="0"/>
            <a:ext cx="18287999" cy="10286985"/>
          </a:xfrm>
          <a:prstGeom prst="rect">
            <a:avLst/>
          </a:prstGeom>
          <a:noFill/>
          <a:ln>
            <a:noFill/>
          </a:ln>
        </p:spPr>
      </p:pic>
      <p:sp>
        <p:nvSpPr>
          <p:cNvPr id="218" name="Google Shape;218;p22"/>
          <p:cNvSpPr txBox="1">
            <a:spLocks noGrp="1"/>
          </p:cNvSpPr>
          <p:nvPr>
            <p:ph type="title"/>
          </p:nvPr>
        </p:nvSpPr>
        <p:spPr>
          <a:xfrm>
            <a:off x="2988326" y="2695075"/>
            <a:ext cx="12302199" cy="5637440"/>
          </a:xfrm>
          <a:prstGeom prst="rect">
            <a:avLst/>
          </a:prstGeom>
          <a:noFill/>
          <a:ln>
            <a:noFill/>
          </a:ln>
          <a:effectLst>
            <a:outerShdw blurRad="50800" dist="38100" dir="2700000" algn="tl" rotWithShape="0">
              <a:srgbClr val="000000">
                <a:alpha val="40000"/>
              </a:srgbClr>
            </a:outerShdw>
          </a:effectLst>
        </p:spPr>
        <p:txBody>
          <a:bodyPr spcFirstLastPara="1" wrap="square" lIns="137150" tIns="68575" rIns="137150" bIns="68575" anchor="b" anchorCtr="0">
            <a:normAutofit fontScale="90000"/>
          </a:bodyPr>
          <a:lstStyle/>
          <a:p>
            <a:pPr marL="0" lvl="0" indent="0" algn="ctr" rtl="0">
              <a:spcBef>
                <a:spcPts val="0"/>
              </a:spcBef>
              <a:spcAft>
                <a:spcPts val="0"/>
              </a:spcAft>
              <a:buClr>
                <a:srgbClr val="FFFFFF"/>
              </a:buClr>
              <a:buSzPct val="100000"/>
              <a:buFont typeface="Calibri"/>
              <a:buNone/>
            </a:pPr>
            <a:r>
              <a:rPr lang="en-US" sz="7800">
                <a:solidFill>
                  <a:srgbClr val="FFFFFF"/>
                </a:solidFill>
              </a:rPr>
              <a:t>ENDEAVOUR’S FOCUS</a:t>
            </a:r>
            <a:br>
              <a:rPr lang="en-US" sz="7800">
                <a:solidFill>
                  <a:srgbClr val="FFFFFF"/>
                </a:solidFill>
              </a:rPr>
            </a:br>
            <a:br>
              <a:rPr lang="en-US" sz="7800">
                <a:solidFill>
                  <a:srgbClr val="FFFFFF"/>
                </a:solidFill>
              </a:rPr>
            </a:br>
            <a:r>
              <a:rPr lang="en-US" sz="7800">
                <a:solidFill>
                  <a:srgbClr val="FFFFFF"/>
                </a:solidFill>
              </a:rPr>
              <a:t> </a:t>
            </a:r>
            <a:r>
              <a:rPr lang="en-US" sz="5400">
                <a:solidFill>
                  <a:srgbClr val="FFFFFF"/>
                </a:solidFill>
              </a:rPr>
              <a:t>CHILDREN </a:t>
            </a:r>
            <a:br>
              <a:rPr lang="en-US" sz="5400">
                <a:solidFill>
                  <a:srgbClr val="FFFFFF"/>
                </a:solidFill>
              </a:rPr>
            </a:br>
            <a:r>
              <a:rPr lang="en-US" sz="5400">
                <a:solidFill>
                  <a:srgbClr val="FFFFFF"/>
                </a:solidFill>
              </a:rPr>
              <a:t>71 MONTHS AND YOUNGER </a:t>
            </a:r>
            <a:br>
              <a:rPr lang="en-US" sz="7800">
                <a:solidFill>
                  <a:srgbClr val="FFFFFF"/>
                </a:solidFill>
              </a:rPr>
            </a:br>
            <a:endParaRPr sz="78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fade">
                                      <p:cBhvr>
                                        <p:cTn id="7" dur="50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3"/>
          <p:cNvSpPr/>
          <p:nvPr/>
        </p:nvSpPr>
        <p:spPr>
          <a:xfrm>
            <a:off x="6206360" y="0"/>
            <a:ext cx="6205930" cy="1384995"/>
          </a:xfrm>
          <a:prstGeom prst="rect">
            <a:avLst/>
          </a:prstGeom>
          <a:noFill/>
          <a:ln>
            <a:noFill/>
          </a:ln>
        </p:spPr>
        <p:txBody>
          <a:bodyPr spcFirstLastPara="1" wrap="square" lIns="137150" tIns="68575" rIns="137150" bIns="68575" anchor="t" anchorCtr="0">
            <a:noAutofit/>
          </a:bodyPr>
          <a:lstStyle/>
          <a:p>
            <a:pPr marL="0" marR="0" lvl="0" indent="0" algn="ctr" rtl="0">
              <a:spcBef>
                <a:spcPts val="0"/>
              </a:spcBef>
              <a:spcAft>
                <a:spcPts val="0"/>
              </a:spcAft>
              <a:buNone/>
            </a:pPr>
            <a:r>
              <a:rPr lang="en-US" sz="8100" b="1">
                <a:solidFill>
                  <a:srgbClr val="D6E3BC"/>
                </a:solidFill>
                <a:latin typeface="Calibri"/>
                <a:ea typeface="Calibri"/>
                <a:cs typeface="Calibri"/>
                <a:sym typeface="Calibri"/>
              </a:rPr>
              <a:t>Who We Are  </a:t>
            </a:r>
            <a:endParaRPr/>
          </a:p>
        </p:txBody>
      </p:sp>
      <p:sp>
        <p:nvSpPr>
          <p:cNvPr id="224" name="Google Shape;224;p23"/>
          <p:cNvSpPr txBox="1"/>
          <p:nvPr/>
        </p:nvSpPr>
        <p:spPr>
          <a:xfrm>
            <a:off x="642554" y="1704097"/>
            <a:ext cx="17002892" cy="6832640"/>
          </a:xfrm>
          <a:prstGeom prst="rect">
            <a:avLst/>
          </a:prstGeom>
          <a:noFill/>
          <a:ln>
            <a:noFill/>
          </a:ln>
        </p:spPr>
        <p:txBody>
          <a:bodyPr spcFirstLastPara="1" wrap="square" lIns="91425" tIns="45700" rIns="91425" bIns="45700" anchor="t" anchorCtr="0">
            <a:spAutoFit/>
          </a:bodyPr>
          <a:lstStyle/>
          <a:p>
            <a:pPr marL="514350" marR="0" lvl="0" indent="-514350" algn="l" rtl="0">
              <a:spcBef>
                <a:spcPts val="0"/>
              </a:spcBef>
              <a:spcAft>
                <a:spcPts val="0"/>
              </a:spcAft>
              <a:buClr>
                <a:schemeClr val="dk1"/>
              </a:buClr>
              <a:buSzPts val="3600"/>
              <a:buFont typeface="Arial"/>
              <a:buChar char="•"/>
            </a:pPr>
            <a:r>
              <a:rPr lang="en-US" sz="3600">
                <a:solidFill>
                  <a:schemeClr val="dk1"/>
                </a:solidFill>
                <a:latin typeface="Calibri"/>
                <a:ea typeface="Calibri"/>
                <a:cs typeface="Calibri"/>
                <a:sym typeface="Calibri"/>
              </a:rPr>
              <a:t>A group of like-minded professionals who find synergy and shared enthusiasm for taking on a project aimed at changing the health of our community by bringing a powerful preventive message to the world</a:t>
            </a:r>
            <a:endParaRPr/>
          </a:p>
          <a:p>
            <a:pPr marL="0" marR="0" lvl="0" indent="0" algn="ctr" rtl="0">
              <a:spcBef>
                <a:spcPts val="0"/>
              </a:spcBef>
              <a:spcAft>
                <a:spcPts val="0"/>
              </a:spcAft>
              <a:buNone/>
            </a:pPr>
            <a:endParaRPr sz="4200">
              <a:solidFill>
                <a:schemeClr val="dk1"/>
              </a:solidFill>
              <a:latin typeface="Calibri"/>
              <a:ea typeface="Calibri"/>
              <a:cs typeface="Calibri"/>
              <a:sym typeface="Calibri"/>
            </a:endParaRPr>
          </a:p>
          <a:p>
            <a:pPr marL="514350" marR="0" lvl="0" indent="-514350" algn="l" rtl="0">
              <a:spcBef>
                <a:spcPts val="0"/>
              </a:spcBef>
              <a:spcAft>
                <a:spcPts val="0"/>
              </a:spcAft>
              <a:buClr>
                <a:schemeClr val="dk1"/>
              </a:buClr>
              <a:buSzPts val="3600"/>
              <a:buFont typeface="Arial"/>
              <a:buChar char="•"/>
            </a:pPr>
            <a:r>
              <a:rPr lang="en-US" sz="3600">
                <a:solidFill>
                  <a:schemeClr val="dk1"/>
                </a:solidFill>
                <a:latin typeface="Calibri"/>
                <a:ea typeface="Calibri"/>
                <a:cs typeface="Calibri"/>
                <a:sym typeface="Calibri"/>
              </a:rPr>
              <a:t>Endeavour came together during the pandemic shut down. It allowed a passionate few to brainstorm ideas for influencing other professionals. Soon, it became a small group of committed leaders from around the world</a:t>
            </a:r>
            <a:endParaRPr/>
          </a:p>
          <a:p>
            <a:pPr marL="0" marR="0" lvl="0" indent="0" algn="l" rtl="0">
              <a:spcBef>
                <a:spcPts val="0"/>
              </a:spcBef>
              <a:spcAft>
                <a:spcPts val="0"/>
              </a:spcAft>
              <a:buNone/>
            </a:pPr>
            <a:endParaRPr sz="3600">
              <a:solidFill>
                <a:schemeClr val="dk1"/>
              </a:solidFill>
              <a:latin typeface="Calibri"/>
              <a:ea typeface="Calibri"/>
              <a:cs typeface="Calibri"/>
              <a:sym typeface="Calibri"/>
            </a:endParaRPr>
          </a:p>
          <a:p>
            <a:pPr marL="514350" marR="0" lvl="0" indent="-514350" algn="l" rtl="0">
              <a:spcBef>
                <a:spcPts val="0"/>
              </a:spcBef>
              <a:spcAft>
                <a:spcPts val="0"/>
              </a:spcAft>
              <a:buClr>
                <a:schemeClr val="dk1"/>
              </a:buClr>
              <a:buSzPts val="3600"/>
              <a:buFont typeface="Arial"/>
              <a:buChar char="•"/>
            </a:pPr>
            <a:r>
              <a:rPr lang="en-US" sz="3600">
                <a:solidFill>
                  <a:schemeClr val="dk1"/>
                </a:solidFill>
                <a:latin typeface="Calibri"/>
                <a:ea typeface="Calibri"/>
                <a:cs typeface="Calibri"/>
                <a:sym typeface="Calibri"/>
              </a:rPr>
              <a:t>Endeavour is a think tank, a guiding force for healthcare professional education under the umbrella of AAPMD.  With that platform, we will create a path to move providers from ‘curious’ to ‘advanced’ so every community has resources to improve general health</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grpSp>
        <p:nvGrpSpPr>
          <p:cNvPr id="229" name="Google Shape;229;p24"/>
          <p:cNvGrpSpPr/>
          <p:nvPr/>
        </p:nvGrpSpPr>
        <p:grpSpPr>
          <a:xfrm>
            <a:off x="3700294" y="2937175"/>
            <a:ext cx="11395401" cy="5099590"/>
            <a:chOff x="442847" y="2921"/>
            <a:chExt cx="11395401" cy="5099590"/>
          </a:xfrm>
        </p:grpSpPr>
        <p:sp>
          <p:nvSpPr>
            <p:cNvPr id="230" name="Google Shape;230;p24"/>
            <p:cNvSpPr/>
            <p:nvPr/>
          </p:nvSpPr>
          <p:spPr>
            <a:xfrm rot="5400000">
              <a:off x="1150585" y="1235446"/>
              <a:ext cx="2131813" cy="3547289"/>
            </a:xfrm>
            <a:prstGeom prst="corner">
              <a:avLst>
                <a:gd name="adj1" fmla="val 16120"/>
                <a:gd name="adj2" fmla="val 16110"/>
              </a:avLst>
            </a:prstGeom>
            <a:solidFill>
              <a:srgbClr val="538CD5"/>
            </a:solidFill>
            <a:ln w="9525"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4"/>
            <p:cNvSpPr/>
            <p:nvPr/>
          </p:nvSpPr>
          <p:spPr>
            <a:xfrm>
              <a:off x="794732" y="2295321"/>
              <a:ext cx="3202513" cy="280719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4"/>
            <p:cNvSpPr txBox="1"/>
            <p:nvPr/>
          </p:nvSpPr>
          <p:spPr>
            <a:xfrm>
              <a:off x="794732" y="2295321"/>
              <a:ext cx="3202513" cy="2807190"/>
            </a:xfrm>
            <a:prstGeom prst="rect">
              <a:avLst/>
            </a:prstGeom>
            <a:noFill/>
            <a:ln>
              <a:noFill/>
            </a:ln>
          </p:spPr>
          <p:txBody>
            <a:bodyPr spcFirstLastPara="1" wrap="square" lIns="106675" tIns="106675" rIns="106675" bIns="106675" anchor="t"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a:solidFill>
                    <a:schemeClr val="dk1"/>
                  </a:solidFill>
                  <a:latin typeface="Calibri"/>
                  <a:ea typeface="Calibri"/>
                  <a:cs typeface="Calibri"/>
                  <a:sym typeface="Calibri"/>
                </a:rPr>
                <a:t>Elimination of Early Childhood Caries</a:t>
              </a:r>
              <a:endParaRPr/>
            </a:p>
          </p:txBody>
        </p:sp>
        <p:sp>
          <p:nvSpPr>
            <p:cNvPr id="233" name="Google Shape;233;p24"/>
            <p:cNvSpPr/>
            <p:nvPr/>
          </p:nvSpPr>
          <p:spPr>
            <a:xfrm>
              <a:off x="3392997" y="974291"/>
              <a:ext cx="604247" cy="604247"/>
            </a:xfrm>
            <a:prstGeom prst="triangle">
              <a:avLst>
                <a:gd name="adj" fmla="val 100000"/>
              </a:avLst>
            </a:prstGeom>
            <a:solidFill>
              <a:schemeClr val="accent1"/>
            </a:solidFill>
            <a:ln w="9525"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4"/>
            <p:cNvSpPr/>
            <p:nvPr/>
          </p:nvSpPr>
          <p:spPr>
            <a:xfrm rot="5400000">
              <a:off x="5071086" y="265314"/>
              <a:ext cx="2131813" cy="3547289"/>
            </a:xfrm>
            <a:prstGeom prst="corner">
              <a:avLst>
                <a:gd name="adj1" fmla="val 16120"/>
                <a:gd name="adj2" fmla="val 16110"/>
              </a:avLst>
            </a:prstGeom>
            <a:solidFill>
              <a:srgbClr val="538CD5"/>
            </a:solidFill>
            <a:ln w="9525"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4"/>
            <p:cNvSpPr/>
            <p:nvPr/>
          </p:nvSpPr>
          <p:spPr>
            <a:xfrm>
              <a:off x="4715234" y="1325189"/>
              <a:ext cx="3202513" cy="280719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4"/>
            <p:cNvSpPr txBox="1"/>
            <p:nvPr/>
          </p:nvSpPr>
          <p:spPr>
            <a:xfrm>
              <a:off x="4715234" y="1325189"/>
              <a:ext cx="3202513" cy="2807190"/>
            </a:xfrm>
            <a:prstGeom prst="rect">
              <a:avLst/>
            </a:prstGeom>
            <a:noFill/>
            <a:ln>
              <a:noFill/>
            </a:ln>
          </p:spPr>
          <p:txBody>
            <a:bodyPr spcFirstLastPara="1" wrap="square" lIns="106675" tIns="106675" rIns="106675" bIns="106675" anchor="t" anchorCtr="0">
              <a:noAutofit/>
            </a:bodyPr>
            <a:lstStyle/>
            <a:p>
              <a:pPr marL="0" marR="0" lvl="0" indent="0" algn="l" rtl="0">
                <a:lnSpc>
                  <a:spcPct val="90000"/>
                </a:lnSpc>
                <a:spcBef>
                  <a:spcPts val="0"/>
                </a:spcBef>
                <a:spcAft>
                  <a:spcPts val="0"/>
                </a:spcAft>
                <a:buClr>
                  <a:schemeClr val="dk1"/>
                </a:buClr>
                <a:buSzPts val="2800"/>
                <a:buFont typeface="Calibri"/>
                <a:buNone/>
              </a:pPr>
              <a:r>
                <a:rPr lang="en-US" sz="2800">
                  <a:solidFill>
                    <a:schemeClr val="dk1"/>
                  </a:solidFill>
                  <a:latin typeface="Calibri"/>
                  <a:ea typeface="Calibri"/>
                  <a:cs typeface="Calibri"/>
                  <a:sym typeface="Calibri"/>
                </a:rPr>
                <a:t>Elimination of Early Childhood Malocclusion </a:t>
              </a:r>
              <a:endParaRPr/>
            </a:p>
          </p:txBody>
        </p:sp>
        <p:sp>
          <p:nvSpPr>
            <p:cNvPr id="237" name="Google Shape;237;p24"/>
            <p:cNvSpPr/>
            <p:nvPr/>
          </p:nvSpPr>
          <p:spPr>
            <a:xfrm>
              <a:off x="7313499" y="4159"/>
              <a:ext cx="604247" cy="604247"/>
            </a:xfrm>
            <a:prstGeom prst="triangle">
              <a:avLst>
                <a:gd name="adj" fmla="val 100000"/>
              </a:avLst>
            </a:prstGeom>
            <a:solidFill>
              <a:schemeClr val="accent1"/>
            </a:solidFill>
            <a:ln w="9525"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4"/>
            <p:cNvSpPr/>
            <p:nvPr/>
          </p:nvSpPr>
          <p:spPr>
            <a:xfrm rot="5400000">
              <a:off x="8991588" y="-704817"/>
              <a:ext cx="2131813" cy="3547289"/>
            </a:xfrm>
            <a:prstGeom prst="corner">
              <a:avLst>
                <a:gd name="adj1" fmla="val 16120"/>
                <a:gd name="adj2" fmla="val 16110"/>
              </a:avLst>
            </a:prstGeom>
            <a:solidFill>
              <a:srgbClr val="538CD5"/>
            </a:solidFill>
            <a:ln w="9525" cap="flat" cmpd="sng">
              <a:solidFill>
                <a:schemeClr val="accen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4"/>
            <p:cNvSpPr/>
            <p:nvPr/>
          </p:nvSpPr>
          <p:spPr>
            <a:xfrm>
              <a:off x="8635735" y="355057"/>
              <a:ext cx="3202513" cy="280719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4"/>
            <p:cNvSpPr txBox="1"/>
            <p:nvPr/>
          </p:nvSpPr>
          <p:spPr>
            <a:xfrm>
              <a:off x="8635735" y="355057"/>
              <a:ext cx="3202513" cy="280719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2400"/>
                <a:buFont typeface="Calibri"/>
                <a:buNone/>
              </a:pPr>
              <a:r>
                <a:rPr lang="en-US" sz="2400">
                  <a:solidFill>
                    <a:schemeClr val="dk1"/>
                  </a:solidFill>
                  <a:latin typeface="Calibri"/>
                  <a:ea typeface="Calibri"/>
                  <a:cs typeface="Calibri"/>
                  <a:sym typeface="Calibri"/>
                </a:rPr>
                <a:t>Elimination of Cranio-Facial Upper Airway Dysfunction</a:t>
              </a:r>
              <a:endParaRPr/>
            </a:p>
          </p:txBody>
        </p:sp>
      </p:grpSp>
      <p:sp>
        <p:nvSpPr>
          <p:cNvPr id="241" name="Google Shape;241;p24"/>
          <p:cNvSpPr txBox="1"/>
          <p:nvPr/>
        </p:nvSpPr>
        <p:spPr>
          <a:xfrm>
            <a:off x="2992934" y="177540"/>
            <a:ext cx="12810128" cy="13388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100" b="1">
                <a:solidFill>
                  <a:srgbClr val="262626"/>
                </a:solidFill>
                <a:latin typeface="Calibri"/>
                <a:ea typeface="Calibri"/>
                <a:cs typeface="Calibri"/>
                <a:sym typeface="Calibri"/>
              </a:rPr>
              <a:t>ENDEAVOUR - </a:t>
            </a:r>
            <a:r>
              <a:rPr lang="en-US" sz="7200" b="1">
                <a:solidFill>
                  <a:srgbClr val="262626"/>
                </a:solidFill>
                <a:latin typeface="Calibri"/>
                <a:ea typeface="Calibri"/>
                <a:cs typeface="Calibri"/>
                <a:sym typeface="Calibri"/>
              </a:rPr>
              <a:t>Three Pillars </a:t>
            </a:r>
            <a:endParaRPr/>
          </a:p>
        </p:txBody>
      </p:sp>
      <p:sp>
        <p:nvSpPr>
          <p:cNvPr id="242" name="Google Shape;242;p24"/>
          <p:cNvSpPr txBox="1"/>
          <p:nvPr/>
        </p:nvSpPr>
        <p:spPr>
          <a:xfrm flipH="1">
            <a:off x="914400" y="8671173"/>
            <a:ext cx="16480362"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chemeClr val="dk1"/>
                </a:solidFill>
                <a:latin typeface="Calibri"/>
                <a:ea typeface="Calibri"/>
                <a:cs typeface="Calibri"/>
                <a:sym typeface="Calibri"/>
              </a:rPr>
              <a:t>Creating the </a:t>
            </a:r>
            <a:r>
              <a:rPr lang="en-US" sz="4800" b="1">
                <a:solidFill>
                  <a:srgbClr val="0070C0"/>
                </a:solidFill>
                <a:latin typeface="Calibri"/>
                <a:ea typeface="Calibri"/>
                <a:cs typeface="Calibri"/>
                <a:sym typeface="Calibri"/>
              </a:rPr>
              <a:t>BEST</a:t>
            </a:r>
            <a:r>
              <a:rPr lang="en-US" sz="4800">
                <a:solidFill>
                  <a:schemeClr val="dk1"/>
                </a:solidFill>
                <a:latin typeface="Calibri"/>
                <a:ea typeface="Calibri"/>
                <a:cs typeface="Calibri"/>
                <a:sym typeface="Calibri"/>
              </a:rPr>
              <a:t> Possible Airway at the Earliest Possible Age </a:t>
            </a:r>
            <a:endParaRPr/>
          </a:p>
          <a:p>
            <a:pPr marL="0" marR="0" lvl="0" indent="0" algn="ctr" rtl="0">
              <a:spcBef>
                <a:spcPts val="0"/>
              </a:spcBef>
              <a:spcAft>
                <a:spcPts val="0"/>
              </a:spcAft>
              <a:buNone/>
            </a:pPr>
            <a:r>
              <a:rPr lang="en-US" sz="4800">
                <a:solidFill>
                  <a:schemeClr val="dk1"/>
                </a:solidFill>
                <a:latin typeface="Calibri"/>
                <a:ea typeface="Calibri"/>
                <a:cs typeface="Calibri"/>
                <a:sym typeface="Calibri"/>
              </a:rPr>
              <a:t>So Kids </a:t>
            </a:r>
            <a:r>
              <a:rPr lang="en-US" sz="4800" b="1">
                <a:solidFill>
                  <a:srgbClr val="0070C0"/>
                </a:solidFill>
                <a:latin typeface="Calibri"/>
                <a:ea typeface="Calibri"/>
                <a:cs typeface="Calibri"/>
                <a:sym typeface="Calibri"/>
              </a:rPr>
              <a:t>B</a:t>
            </a:r>
            <a:r>
              <a:rPr lang="en-US" sz="4800">
                <a:solidFill>
                  <a:schemeClr val="dk1"/>
                </a:solidFill>
                <a:latin typeface="Calibri"/>
                <a:ea typeface="Calibri"/>
                <a:cs typeface="Calibri"/>
                <a:sym typeface="Calibri"/>
              </a:rPr>
              <a:t>reathe, </a:t>
            </a:r>
            <a:r>
              <a:rPr lang="en-US" sz="4800" b="1">
                <a:solidFill>
                  <a:srgbClr val="0070C0"/>
                </a:solidFill>
                <a:latin typeface="Calibri"/>
                <a:ea typeface="Calibri"/>
                <a:cs typeface="Calibri"/>
                <a:sym typeface="Calibri"/>
              </a:rPr>
              <a:t>E</a:t>
            </a:r>
            <a:r>
              <a:rPr lang="en-US" sz="4800">
                <a:solidFill>
                  <a:schemeClr val="dk1"/>
                </a:solidFill>
                <a:latin typeface="Calibri"/>
                <a:ea typeface="Calibri"/>
                <a:cs typeface="Calibri"/>
                <a:sym typeface="Calibri"/>
              </a:rPr>
              <a:t>at, </a:t>
            </a:r>
            <a:r>
              <a:rPr lang="en-US" sz="4800" b="1">
                <a:solidFill>
                  <a:srgbClr val="0070C0"/>
                </a:solidFill>
                <a:latin typeface="Calibri"/>
                <a:ea typeface="Calibri"/>
                <a:cs typeface="Calibri"/>
                <a:sym typeface="Calibri"/>
              </a:rPr>
              <a:t>S</a:t>
            </a:r>
            <a:r>
              <a:rPr lang="en-US" sz="4800">
                <a:solidFill>
                  <a:schemeClr val="dk1"/>
                </a:solidFill>
                <a:latin typeface="Calibri"/>
                <a:ea typeface="Calibri"/>
                <a:cs typeface="Calibri"/>
                <a:sym typeface="Calibri"/>
              </a:rPr>
              <a:t>leep and </a:t>
            </a:r>
            <a:r>
              <a:rPr lang="en-US" sz="4800" b="1">
                <a:solidFill>
                  <a:srgbClr val="0070C0"/>
                </a:solidFill>
                <a:latin typeface="Calibri"/>
                <a:ea typeface="Calibri"/>
                <a:cs typeface="Calibri"/>
                <a:sym typeface="Calibri"/>
              </a:rPr>
              <a:t>T</a:t>
            </a:r>
            <a:r>
              <a:rPr lang="en-US" sz="4800">
                <a:solidFill>
                  <a:schemeClr val="dk1"/>
                </a:solidFill>
                <a:latin typeface="Calibri"/>
                <a:ea typeface="Calibri"/>
                <a:cs typeface="Calibri"/>
                <a:sym typeface="Calibri"/>
              </a:rPr>
              <a:t>hrive </a:t>
            </a:r>
            <a:endParaRPr/>
          </a:p>
        </p:txBody>
      </p:sp>
      <p:pic>
        <p:nvPicPr>
          <p:cNvPr id="243" name="Google Shape;243;p24" descr="Greek Pillar outline"/>
          <p:cNvPicPr preferRelativeResize="0"/>
          <p:nvPr/>
        </p:nvPicPr>
        <p:blipFill rotWithShape="1">
          <a:blip r:embed="rId3">
            <a:alphaModFix/>
          </a:blip>
          <a:srcRect/>
          <a:stretch/>
        </p:blipFill>
        <p:spPr>
          <a:xfrm>
            <a:off x="4665132" y="1562654"/>
            <a:ext cx="1371600" cy="1371600"/>
          </a:xfrm>
          <a:prstGeom prst="rect">
            <a:avLst/>
          </a:prstGeom>
          <a:noFill/>
          <a:ln>
            <a:noFill/>
          </a:ln>
        </p:spPr>
      </p:pic>
      <p:pic>
        <p:nvPicPr>
          <p:cNvPr id="244" name="Google Shape;244;p24"/>
          <p:cNvPicPr preferRelativeResize="0"/>
          <p:nvPr/>
        </p:nvPicPr>
        <p:blipFill rotWithShape="1">
          <a:blip r:embed="rId4">
            <a:alphaModFix/>
          </a:blip>
          <a:srcRect/>
          <a:stretch/>
        </p:blipFill>
        <p:spPr>
          <a:xfrm>
            <a:off x="8712137" y="1667747"/>
            <a:ext cx="1371719" cy="1371719"/>
          </a:xfrm>
          <a:prstGeom prst="rect">
            <a:avLst/>
          </a:prstGeom>
          <a:noFill/>
          <a:ln>
            <a:noFill/>
          </a:ln>
        </p:spPr>
      </p:pic>
      <p:pic>
        <p:nvPicPr>
          <p:cNvPr id="245" name="Google Shape;245;p24"/>
          <p:cNvPicPr preferRelativeResize="0"/>
          <p:nvPr/>
        </p:nvPicPr>
        <p:blipFill rotWithShape="1">
          <a:blip r:embed="rId4">
            <a:alphaModFix/>
          </a:blip>
          <a:srcRect/>
          <a:stretch/>
        </p:blipFill>
        <p:spPr>
          <a:xfrm>
            <a:off x="12251272" y="1562536"/>
            <a:ext cx="1371719" cy="137171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5"/>
          <p:cNvSpPr txBox="1">
            <a:spLocks noGrp="1"/>
          </p:cNvSpPr>
          <p:nvPr>
            <p:ph type="title"/>
          </p:nvPr>
        </p:nvSpPr>
        <p:spPr>
          <a:xfrm>
            <a:off x="895955" y="223649"/>
            <a:ext cx="16496091" cy="2536031"/>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br>
              <a:rPr lang="en-US"/>
            </a:br>
            <a:r>
              <a:rPr lang="en-US" sz="3600" b="1" i="1"/>
              <a:t>Ensuring little people with airway issues do not grow into big people with airway issues </a:t>
            </a:r>
            <a:endParaRPr b="1" i="1"/>
          </a:p>
        </p:txBody>
      </p:sp>
      <p:grpSp>
        <p:nvGrpSpPr>
          <p:cNvPr id="251" name="Google Shape;251;p25"/>
          <p:cNvGrpSpPr/>
          <p:nvPr/>
        </p:nvGrpSpPr>
        <p:grpSpPr>
          <a:xfrm>
            <a:off x="2869897" y="2531924"/>
            <a:ext cx="12766342" cy="7322494"/>
            <a:chOff x="0" y="0"/>
            <a:chExt cx="12766342" cy="7322494"/>
          </a:xfrm>
        </p:grpSpPr>
        <p:sp>
          <p:nvSpPr>
            <p:cNvPr id="252" name="Google Shape;252;p25"/>
            <p:cNvSpPr/>
            <p:nvPr/>
          </p:nvSpPr>
          <p:spPr>
            <a:xfrm>
              <a:off x="5106537" y="0"/>
              <a:ext cx="7659805" cy="2288279"/>
            </a:xfrm>
            <a:prstGeom prst="rightArrow">
              <a:avLst>
                <a:gd name="adj1" fmla="val 75000"/>
                <a:gd name="adj2" fmla="val 50000"/>
              </a:avLst>
            </a:prstGeom>
            <a:solidFill>
              <a:srgbClr val="CDE1E8">
                <a:alpha val="8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5"/>
            <p:cNvSpPr txBox="1"/>
            <p:nvPr/>
          </p:nvSpPr>
          <p:spPr>
            <a:xfrm>
              <a:off x="5106537" y="286035"/>
              <a:ext cx="6801700" cy="1716209"/>
            </a:xfrm>
            <a:prstGeom prst="rect">
              <a:avLst/>
            </a:prstGeom>
            <a:noFill/>
            <a:ln>
              <a:noFill/>
            </a:ln>
          </p:spPr>
          <p:txBody>
            <a:bodyPr spcFirstLastPara="1" wrap="square" lIns="12700" tIns="12700" rIns="12700" bIns="12700" anchor="t" anchorCtr="0">
              <a:noAutofit/>
            </a:bodyPr>
            <a:lstStyle/>
            <a:p>
              <a:pPr marL="228600" marR="0" lvl="1" indent="-228600" algn="l" rtl="0">
                <a:lnSpc>
                  <a:spcPct val="90000"/>
                </a:lnSpc>
                <a:spcBef>
                  <a:spcPts val="0"/>
                </a:spcBef>
                <a:spcAft>
                  <a:spcPts val="0"/>
                </a:spcAft>
                <a:buClr>
                  <a:schemeClr val="dk1"/>
                </a:buClr>
                <a:buSzPts val="2000"/>
                <a:buFont typeface="Calibri"/>
                <a:buNone/>
              </a:pPr>
              <a:r>
                <a:rPr lang="en-US" sz="2000" b="0" i="0" u="none" strike="noStrike" cap="none">
                  <a:solidFill>
                    <a:schemeClr val="dk1"/>
                  </a:solidFill>
                  <a:latin typeface="Calibri"/>
                  <a:ea typeface="Calibri"/>
                  <a:cs typeface="Calibri"/>
                  <a:sym typeface="Calibri"/>
                </a:rPr>
                <a:t>    A world where communities of children thrive from birth with optimum orofacial and upper airway health </a:t>
              </a:r>
              <a:endParaRPr/>
            </a:p>
            <a:p>
              <a:pPr marL="171450" marR="0" lvl="1" indent="-171450" algn="l" rtl="0">
                <a:lnSpc>
                  <a:spcPct val="90000"/>
                </a:lnSpc>
                <a:spcBef>
                  <a:spcPts val="30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254" name="Google Shape;254;p25"/>
            <p:cNvSpPr/>
            <p:nvPr/>
          </p:nvSpPr>
          <p:spPr>
            <a:xfrm>
              <a:off x="0" y="0"/>
              <a:ext cx="5106537" cy="2288279"/>
            </a:xfrm>
            <a:prstGeom prst="roundRect">
              <a:avLst>
                <a:gd name="adj" fmla="val 16667"/>
              </a:avLst>
            </a:prstGeom>
            <a:solidFill>
              <a:srgbClr val="49ACC5"/>
            </a:soli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5"/>
            <p:cNvSpPr txBox="1"/>
            <p:nvPr/>
          </p:nvSpPr>
          <p:spPr>
            <a:xfrm>
              <a:off x="111705" y="111705"/>
              <a:ext cx="4883127" cy="2064869"/>
            </a:xfrm>
            <a:prstGeom prst="rect">
              <a:avLst/>
            </a:prstGeom>
            <a:noFill/>
            <a:ln>
              <a:noFill/>
            </a:ln>
          </p:spPr>
          <p:txBody>
            <a:bodyPr spcFirstLastPara="1" wrap="square" lIns="205725" tIns="102850" rIns="205725" bIns="102850" anchor="ctr" anchorCtr="0">
              <a:noAutofit/>
            </a:bodyPr>
            <a:lstStyle/>
            <a:p>
              <a:pPr marL="0" marR="0" lvl="0" indent="0" algn="ctr" rtl="0">
                <a:lnSpc>
                  <a:spcPct val="90000"/>
                </a:lnSpc>
                <a:spcBef>
                  <a:spcPts val="0"/>
                </a:spcBef>
                <a:spcAft>
                  <a:spcPts val="0"/>
                </a:spcAft>
                <a:buClr>
                  <a:schemeClr val="dk1"/>
                </a:buClr>
                <a:buSzPts val="5400"/>
                <a:buFont typeface="Calibri"/>
                <a:buNone/>
              </a:pPr>
              <a:r>
                <a:rPr lang="en-US" sz="5400">
                  <a:solidFill>
                    <a:schemeClr val="dk1"/>
                  </a:solidFill>
                  <a:latin typeface="Calibri"/>
                  <a:ea typeface="Calibri"/>
                  <a:cs typeface="Calibri"/>
                  <a:sym typeface="Calibri"/>
                </a:rPr>
                <a:t>VISION</a:t>
              </a:r>
              <a:endParaRPr sz="4400">
                <a:solidFill>
                  <a:schemeClr val="dk1"/>
                </a:solidFill>
                <a:latin typeface="Calibri"/>
                <a:ea typeface="Calibri"/>
                <a:cs typeface="Calibri"/>
                <a:sym typeface="Calibri"/>
              </a:endParaRPr>
            </a:p>
          </p:txBody>
        </p:sp>
        <p:sp>
          <p:nvSpPr>
            <p:cNvPr id="256" name="Google Shape;256;p25"/>
            <p:cNvSpPr/>
            <p:nvPr/>
          </p:nvSpPr>
          <p:spPr>
            <a:xfrm>
              <a:off x="5106537" y="2517107"/>
              <a:ext cx="7659805" cy="2288279"/>
            </a:xfrm>
            <a:prstGeom prst="rightArrow">
              <a:avLst>
                <a:gd name="adj1" fmla="val 75000"/>
                <a:gd name="adj2" fmla="val 50000"/>
              </a:avLst>
            </a:prstGeom>
            <a:solidFill>
              <a:srgbClr val="D2F2CB">
                <a:alpha val="8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5"/>
            <p:cNvSpPr txBox="1"/>
            <p:nvPr/>
          </p:nvSpPr>
          <p:spPr>
            <a:xfrm>
              <a:off x="5106537" y="2803142"/>
              <a:ext cx="6801700" cy="1716209"/>
            </a:xfrm>
            <a:prstGeom prst="rect">
              <a:avLst/>
            </a:prstGeom>
            <a:noFill/>
            <a:ln>
              <a:noFill/>
            </a:ln>
          </p:spPr>
          <p:txBody>
            <a:bodyPr spcFirstLastPara="1" wrap="square" lIns="10150" tIns="10150" rIns="10150" bIns="10150" anchor="t" anchorCtr="0">
              <a:noAutofit/>
            </a:bodyPr>
            <a:lstStyle/>
            <a:p>
              <a:pPr marL="171450" marR="0" lvl="1" indent="-171450" algn="l" rtl="0">
                <a:lnSpc>
                  <a:spcPct val="90000"/>
                </a:lnSpc>
                <a:spcBef>
                  <a:spcPts val="0"/>
                </a:spcBef>
                <a:spcAft>
                  <a:spcPts val="0"/>
                </a:spcAft>
                <a:buClr>
                  <a:schemeClr val="dk1"/>
                </a:buClr>
                <a:buSzPts val="1600"/>
                <a:buFont typeface="Calibri"/>
                <a:buNone/>
              </a:pPr>
              <a:r>
                <a:rPr lang="en-US" sz="1600" b="0" i="0" u="none" strike="noStrike" cap="none">
                  <a:solidFill>
                    <a:schemeClr val="dk1"/>
                  </a:solidFill>
                  <a:latin typeface="Calibri"/>
                  <a:ea typeface="Calibri"/>
                  <a:cs typeface="Calibri"/>
                  <a:sym typeface="Calibri"/>
                </a:rPr>
                <a:t>    </a:t>
              </a:r>
              <a:r>
                <a:rPr lang="en-US" sz="2000" b="0" i="0" u="none" strike="noStrike" cap="none">
                  <a:solidFill>
                    <a:schemeClr val="dk1"/>
                  </a:solidFill>
                  <a:latin typeface="Calibri"/>
                  <a:ea typeface="Calibri"/>
                  <a:cs typeface="Calibri"/>
                  <a:sym typeface="Calibri"/>
                </a:rPr>
                <a:t>Create a worldwide community of people committed to helping children grow and develop into healthy adults through elimination of ECC, ECM, EUAD</a:t>
              </a:r>
              <a:endParaRPr sz="1600" b="0" i="0" u="none" strike="noStrike" cap="none">
                <a:solidFill>
                  <a:schemeClr val="dk1"/>
                </a:solidFill>
                <a:latin typeface="Calibri"/>
                <a:ea typeface="Calibri"/>
                <a:cs typeface="Calibri"/>
                <a:sym typeface="Calibri"/>
              </a:endParaRPr>
            </a:p>
          </p:txBody>
        </p:sp>
        <p:sp>
          <p:nvSpPr>
            <p:cNvPr id="258" name="Google Shape;258;p25"/>
            <p:cNvSpPr/>
            <p:nvPr/>
          </p:nvSpPr>
          <p:spPr>
            <a:xfrm>
              <a:off x="0" y="2517107"/>
              <a:ext cx="5106537" cy="2288279"/>
            </a:xfrm>
            <a:prstGeom prst="roundRect">
              <a:avLst>
                <a:gd name="adj" fmla="val 16667"/>
              </a:avLst>
            </a:prstGeom>
            <a:solidFill>
              <a:srgbClr val="5DB3B5"/>
            </a:soli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5"/>
            <p:cNvSpPr txBox="1"/>
            <p:nvPr/>
          </p:nvSpPr>
          <p:spPr>
            <a:xfrm>
              <a:off x="111705" y="2628812"/>
              <a:ext cx="4883127" cy="2064869"/>
            </a:xfrm>
            <a:prstGeom prst="rect">
              <a:avLst/>
            </a:prstGeom>
            <a:noFill/>
            <a:ln>
              <a:noFill/>
            </a:ln>
          </p:spPr>
          <p:txBody>
            <a:bodyPr spcFirstLastPara="1" wrap="square" lIns="247650" tIns="123825" rIns="247650" bIns="123825" anchor="ctr" anchorCtr="0">
              <a:noAutofit/>
            </a:bodyPr>
            <a:lstStyle/>
            <a:p>
              <a:pPr marL="0" marR="0" lvl="0" indent="0" algn="ctr" rtl="0">
                <a:lnSpc>
                  <a:spcPct val="90000"/>
                </a:lnSpc>
                <a:spcBef>
                  <a:spcPts val="0"/>
                </a:spcBef>
                <a:spcAft>
                  <a:spcPts val="0"/>
                </a:spcAft>
                <a:buClr>
                  <a:schemeClr val="dk1"/>
                </a:buClr>
                <a:buSzPts val="6500"/>
                <a:buFont typeface="Calibri"/>
                <a:buNone/>
              </a:pPr>
              <a:r>
                <a:rPr lang="en-US" sz="6500">
                  <a:solidFill>
                    <a:schemeClr val="dk1"/>
                  </a:solidFill>
                  <a:latin typeface="Calibri"/>
                  <a:ea typeface="Calibri"/>
                  <a:cs typeface="Calibri"/>
                  <a:sym typeface="Calibri"/>
                </a:rPr>
                <a:t>MISSON</a:t>
              </a:r>
              <a:endParaRPr/>
            </a:p>
          </p:txBody>
        </p:sp>
        <p:sp>
          <p:nvSpPr>
            <p:cNvPr id="260" name="Google Shape;260;p25"/>
            <p:cNvSpPr/>
            <p:nvPr/>
          </p:nvSpPr>
          <p:spPr>
            <a:xfrm>
              <a:off x="5106537" y="5034215"/>
              <a:ext cx="7659805" cy="2288279"/>
            </a:xfrm>
            <a:prstGeom prst="rightArrow">
              <a:avLst>
                <a:gd name="adj1" fmla="val 75000"/>
                <a:gd name="adj2" fmla="val 50000"/>
              </a:avLst>
            </a:prstGeom>
            <a:solidFill>
              <a:srgbClr val="E4F7E1">
                <a:alpha val="8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5"/>
            <p:cNvSpPr txBox="1"/>
            <p:nvPr/>
          </p:nvSpPr>
          <p:spPr>
            <a:xfrm>
              <a:off x="5106537" y="5320250"/>
              <a:ext cx="6801700" cy="1716209"/>
            </a:xfrm>
            <a:prstGeom prst="rect">
              <a:avLst/>
            </a:prstGeom>
            <a:noFill/>
            <a:ln>
              <a:noFill/>
            </a:ln>
          </p:spPr>
          <p:txBody>
            <a:bodyPr spcFirstLastPara="1" wrap="square" lIns="12050" tIns="12050" rIns="12050" bIns="12050" anchor="t" anchorCtr="0">
              <a:noAutofit/>
            </a:bodyPr>
            <a:lstStyle/>
            <a:p>
              <a:pPr marL="171450" marR="0" lvl="1" indent="-171450" algn="l" rtl="0">
                <a:lnSpc>
                  <a:spcPct val="90000"/>
                </a:lnSpc>
                <a:spcBef>
                  <a:spcPts val="0"/>
                </a:spcBef>
                <a:spcAft>
                  <a:spcPts val="0"/>
                </a:spcAft>
                <a:buClr>
                  <a:schemeClr val="dk1"/>
                </a:buClr>
                <a:buSzPts val="1900"/>
                <a:buFont typeface="Calibri"/>
                <a:buNone/>
              </a:pPr>
              <a:r>
                <a:rPr lang="en-US" sz="1900" b="0" i="0" u="none" strike="noStrike" cap="none">
                  <a:solidFill>
                    <a:schemeClr val="dk1"/>
                  </a:solidFill>
                  <a:latin typeface="Calibri"/>
                  <a:ea typeface="Calibri"/>
                  <a:cs typeface="Calibri"/>
                  <a:sym typeface="Calibri"/>
                </a:rPr>
                <a:t>   </a:t>
              </a:r>
              <a:r>
                <a:rPr lang="en-US" sz="2000" b="0" i="0" u="none" strike="noStrike" cap="none">
                  <a:solidFill>
                    <a:schemeClr val="dk1"/>
                  </a:solidFill>
                  <a:latin typeface="Calibri"/>
                  <a:ea typeface="Calibri"/>
                  <a:cs typeface="Calibri"/>
                  <a:sym typeface="Calibri"/>
                </a:rPr>
                <a:t>We believe in a world where children  have the opportunity to be their BEST: breathe, eat, sleep and thrive </a:t>
              </a:r>
              <a:endParaRPr sz="1900" b="0" i="0" u="none" strike="noStrike" cap="none">
                <a:solidFill>
                  <a:schemeClr val="dk1"/>
                </a:solidFill>
                <a:latin typeface="Calibri"/>
                <a:ea typeface="Calibri"/>
                <a:cs typeface="Calibri"/>
                <a:sym typeface="Calibri"/>
              </a:endParaRPr>
            </a:p>
          </p:txBody>
        </p:sp>
        <p:sp>
          <p:nvSpPr>
            <p:cNvPr id="262" name="Google Shape;262;p25"/>
            <p:cNvSpPr/>
            <p:nvPr/>
          </p:nvSpPr>
          <p:spPr>
            <a:xfrm>
              <a:off x="0" y="4925361"/>
              <a:ext cx="5106537" cy="2288279"/>
            </a:xfrm>
            <a:prstGeom prst="roundRect">
              <a:avLst>
                <a:gd name="adj" fmla="val 16667"/>
              </a:avLst>
            </a:prstGeom>
            <a:solidFill>
              <a:srgbClr val="73D965"/>
            </a:soli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5"/>
            <p:cNvSpPr txBox="1"/>
            <p:nvPr/>
          </p:nvSpPr>
          <p:spPr>
            <a:xfrm>
              <a:off x="111705" y="5037066"/>
              <a:ext cx="4883127" cy="2064869"/>
            </a:xfrm>
            <a:prstGeom prst="rect">
              <a:avLst/>
            </a:prstGeom>
            <a:noFill/>
            <a:ln>
              <a:noFill/>
            </a:ln>
          </p:spPr>
          <p:txBody>
            <a:bodyPr spcFirstLastPara="1" wrap="square" lIns="247650" tIns="123825" rIns="247650" bIns="123825" anchor="ctr" anchorCtr="0">
              <a:noAutofit/>
            </a:bodyPr>
            <a:lstStyle/>
            <a:p>
              <a:pPr marL="0" marR="0" lvl="0" indent="0" algn="ctr" rtl="0">
                <a:lnSpc>
                  <a:spcPct val="90000"/>
                </a:lnSpc>
                <a:spcBef>
                  <a:spcPts val="0"/>
                </a:spcBef>
                <a:spcAft>
                  <a:spcPts val="0"/>
                </a:spcAft>
                <a:buClr>
                  <a:schemeClr val="dk1"/>
                </a:buClr>
                <a:buSzPts val="6500"/>
                <a:buFont typeface="Calibri"/>
                <a:buNone/>
              </a:pPr>
              <a:r>
                <a:rPr lang="en-US" sz="6500">
                  <a:solidFill>
                    <a:schemeClr val="dk1"/>
                  </a:solidFill>
                  <a:latin typeface="Calibri"/>
                  <a:ea typeface="Calibri"/>
                  <a:cs typeface="Calibri"/>
                  <a:sym typeface="Calibri"/>
                </a:rPr>
                <a:t>PURPOSE</a:t>
              </a:r>
              <a:endParaRPr/>
            </a:p>
          </p:txBody>
        </p:sp>
      </p:grpSp>
      <p:sp>
        <p:nvSpPr>
          <p:cNvPr id="264" name="Google Shape;264;p25"/>
          <p:cNvSpPr/>
          <p:nvPr/>
        </p:nvSpPr>
        <p:spPr>
          <a:xfrm>
            <a:off x="5955261" y="156865"/>
            <a:ext cx="6377478" cy="1384995"/>
          </a:xfrm>
          <a:prstGeom prst="rect">
            <a:avLst/>
          </a:prstGeom>
          <a:noFill/>
          <a:ln>
            <a:noFill/>
          </a:ln>
        </p:spPr>
        <p:txBody>
          <a:bodyPr spcFirstLastPara="1" wrap="square" lIns="137150" tIns="68575" rIns="137150" bIns="68575" anchor="t" anchorCtr="0">
            <a:noAutofit/>
          </a:bodyPr>
          <a:lstStyle/>
          <a:p>
            <a:pPr marL="0" marR="0" lvl="0" indent="0" algn="ctr" rtl="0">
              <a:spcBef>
                <a:spcPts val="0"/>
              </a:spcBef>
              <a:spcAft>
                <a:spcPts val="0"/>
              </a:spcAft>
              <a:buNone/>
            </a:pPr>
            <a:r>
              <a:rPr lang="en-US" sz="8100" b="1">
                <a:solidFill>
                  <a:srgbClr val="262626"/>
                </a:solidFill>
                <a:latin typeface="Calibri"/>
                <a:ea typeface="Calibri"/>
                <a:cs typeface="Calibri"/>
                <a:sym typeface="Calibri"/>
              </a:rPr>
              <a:t>ENDEAVOUR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6"/>
          <p:cNvSpPr/>
          <p:nvPr/>
        </p:nvSpPr>
        <p:spPr>
          <a:xfrm>
            <a:off x="7841374" y="403925"/>
            <a:ext cx="2295000" cy="1385100"/>
          </a:xfrm>
          <a:prstGeom prst="rect">
            <a:avLst/>
          </a:prstGeom>
          <a:noFill/>
          <a:ln>
            <a:noFill/>
          </a:ln>
        </p:spPr>
        <p:txBody>
          <a:bodyPr spcFirstLastPara="1" wrap="square" lIns="137150" tIns="68575" rIns="137150" bIns="68575" anchor="t" anchorCtr="0">
            <a:noAutofit/>
          </a:bodyPr>
          <a:lstStyle/>
          <a:p>
            <a:pPr marL="0" marR="0" lvl="0" indent="0" algn="ctr" rtl="0">
              <a:spcBef>
                <a:spcPts val="0"/>
              </a:spcBef>
              <a:spcAft>
                <a:spcPts val="0"/>
              </a:spcAft>
              <a:buNone/>
            </a:pPr>
            <a:r>
              <a:rPr lang="en-US" sz="8100">
                <a:solidFill>
                  <a:srgbClr val="205867"/>
                </a:solidFill>
                <a:latin typeface="Calibri"/>
                <a:ea typeface="Calibri"/>
                <a:cs typeface="Calibri"/>
                <a:sym typeface="Calibri"/>
              </a:rPr>
              <a:t>FAQ</a:t>
            </a:r>
            <a:endParaRPr/>
          </a:p>
        </p:txBody>
      </p:sp>
      <p:sp>
        <p:nvSpPr>
          <p:cNvPr id="270" name="Google Shape;270;p26"/>
          <p:cNvSpPr/>
          <p:nvPr/>
        </p:nvSpPr>
        <p:spPr>
          <a:xfrm>
            <a:off x="3643467" y="1623137"/>
            <a:ext cx="11407482" cy="1061829"/>
          </a:xfrm>
          <a:prstGeom prst="rect">
            <a:avLst/>
          </a:prstGeom>
          <a:noFill/>
          <a:ln>
            <a:noFill/>
          </a:ln>
        </p:spPr>
        <p:txBody>
          <a:bodyPr spcFirstLastPara="1" wrap="square" lIns="137150" tIns="68575" rIns="137150" bIns="68575" anchor="t" anchorCtr="0">
            <a:noAutofit/>
          </a:bodyPr>
          <a:lstStyle/>
          <a:p>
            <a:pPr marL="0" marR="0" lvl="0" indent="0" algn="ctr" rtl="0">
              <a:spcBef>
                <a:spcPts val="0"/>
              </a:spcBef>
              <a:spcAft>
                <a:spcPts val="0"/>
              </a:spcAft>
              <a:buNone/>
            </a:pPr>
            <a:r>
              <a:rPr lang="en-US" sz="6000">
                <a:solidFill>
                  <a:schemeClr val="accent1"/>
                </a:solidFill>
                <a:latin typeface="Calibri"/>
                <a:ea typeface="Calibri"/>
                <a:cs typeface="Calibri"/>
                <a:sym typeface="Calibri"/>
              </a:rPr>
              <a:t>HOW CAN I </a:t>
            </a:r>
            <a:r>
              <a:rPr lang="en-US" sz="6000" b="1">
                <a:solidFill>
                  <a:schemeClr val="accent1"/>
                </a:solidFill>
                <a:latin typeface="Calibri"/>
                <a:ea typeface="Calibri"/>
                <a:cs typeface="Calibri"/>
                <a:sym typeface="Calibri"/>
              </a:rPr>
              <a:t>JOIN</a:t>
            </a:r>
            <a:r>
              <a:rPr lang="en-US" sz="6000">
                <a:solidFill>
                  <a:schemeClr val="accent1"/>
                </a:solidFill>
                <a:latin typeface="Calibri"/>
                <a:ea typeface="Calibri"/>
                <a:cs typeface="Calibri"/>
                <a:sym typeface="Calibri"/>
              </a:rPr>
              <a:t> THE ENDEAVOUR?</a:t>
            </a:r>
            <a:endParaRPr/>
          </a:p>
        </p:txBody>
      </p:sp>
      <p:sp>
        <p:nvSpPr>
          <p:cNvPr id="271" name="Google Shape;271;p26"/>
          <p:cNvSpPr txBox="1"/>
          <p:nvPr/>
        </p:nvSpPr>
        <p:spPr>
          <a:xfrm flipH="1">
            <a:off x="1804444" y="3587263"/>
            <a:ext cx="14679113" cy="66941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200">
                <a:solidFill>
                  <a:schemeClr val="dk1"/>
                </a:solidFill>
                <a:latin typeface="Calibri"/>
                <a:ea typeface="Calibri"/>
                <a:cs typeface="Calibri"/>
                <a:sym typeface="Calibri"/>
              </a:rPr>
              <a:t>Endeavour is not a membership group, but an idea.  Once you believe you are a force for health in your community for children under 71 months old, you are part of Endeavour. Join the AAPMD, learn, and be a change agent.</a:t>
            </a:r>
            <a:endParaRPr/>
          </a:p>
          <a:p>
            <a:pPr marL="0" marR="0" lvl="0" indent="0" algn="l" rtl="0">
              <a:spcBef>
                <a:spcPts val="0"/>
              </a:spcBef>
              <a:spcAft>
                <a:spcPts val="0"/>
              </a:spcAft>
              <a:buNone/>
            </a:pPr>
            <a:endParaRPr sz="4200">
              <a:solidFill>
                <a:schemeClr val="dk1"/>
              </a:solidFill>
              <a:latin typeface="Calibri"/>
              <a:ea typeface="Calibri"/>
              <a:cs typeface="Calibri"/>
              <a:sym typeface="Calibri"/>
            </a:endParaRPr>
          </a:p>
          <a:p>
            <a:pPr marL="0" marR="0" lvl="0" indent="0" algn="l" rtl="0">
              <a:spcBef>
                <a:spcPts val="0"/>
              </a:spcBef>
              <a:spcAft>
                <a:spcPts val="0"/>
              </a:spcAft>
              <a:buNone/>
            </a:pPr>
            <a:r>
              <a:rPr lang="en-US" sz="4200">
                <a:solidFill>
                  <a:schemeClr val="dk1"/>
                </a:solidFill>
                <a:latin typeface="Calibri"/>
                <a:ea typeface="Calibri"/>
                <a:cs typeface="Calibri"/>
                <a:sym typeface="Calibri"/>
              </a:rPr>
              <a:t>Visit the Endeavour Section on the AAPMD website for the latest information, updates, research and events.</a:t>
            </a:r>
            <a:endParaRPr/>
          </a:p>
          <a:p>
            <a:pPr marL="0" marR="0" lvl="0" indent="0" algn="l" rtl="0">
              <a:spcBef>
                <a:spcPts val="0"/>
              </a:spcBef>
              <a:spcAft>
                <a:spcPts val="0"/>
              </a:spcAft>
              <a:buNone/>
            </a:pPr>
            <a:endParaRPr sz="2700">
              <a:solidFill>
                <a:schemeClr val="dk1"/>
              </a:solidFill>
              <a:latin typeface="Calibri"/>
              <a:ea typeface="Calibri"/>
              <a:cs typeface="Calibri"/>
              <a:sym typeface="Calibri"/>
            </a:endParaRPr>
          </a:p>
          <a:p>
            <a:pPr marL="914400" marR="0" lvl="2" indent="0" algn="l" rtl="0">
              <a:spcBef>
                <a:spcPts val="0"/>
              </a:spcBef>
              <a:spcAft>
                <a:spcPts val="0"/>
              </a:spcAft>
              <a:buNone/>
            </a:pPr>
            <a:endParaRPr sz="2700" b="1" i="0" u="none" strike="noStrike" cap="none">
              <a:solidFill>
                <a:schemeClr val="dk1"/>
              </a:solidFill>
              <a:latin typeface="Calibri"/>
              <a:ea typeface="Calibri"/>
              <a:cs typeface="Calibri"/>
              <a:sym typeface="Calibri"/>
            </a:endParaRPr>
          </a:p>
          <a:p>
            <a:pPr marL="1800225" marR="0" lvl="2" indent="-257175" algn="l" rtl="0">
              <a:spcBef>
                <a:spcPts val="0"/>
              </a:spcBef>
              <a:spcAft>
                <a:spcPts val="0"/>
              </a:spcAft>
              <a:buClr>
                <a:schemeClr val="dk1"/>
              </a:buClr>
              <a:buSzPts val="2700"/>
              <a:buFont typeface="Noto Sans Symbols"/>
              <a:buNone/>
            </a:pPr>
            <a:endParaRPr sz="2700" b="1" i="0" u="none" strike="noStrike" cap="none">
              <a:solidFill>
                <a:schemeClr val="dk1"/>
              </a:solidFill>
              <a:latin typeface="Calibri"/>
              <a:ea typeface="Calibri"/>
              <a:cs typeface="Calibri"/>
              <a:sym typeface="Calibri"/>
            </a:endParaRPr>
          </a:p>
          <a:p>
            <a:pPr marL="1114425" marR="0" lvl="1" indent="-257175" algn="l" rtl="0">
              <a:spcBef>
                <a:spcPts val="0"/>
              </a:spcBef>
              <a:spcAft>
                <a:spcPts val="0"/>
              </a:spcAft>
              <a:buClr>
                <a:schemeClr val="dk1"/>
              </a:buClr>
              <a:buSzPts val="2700"/>
              <a:buFont typeface="Arial"/>
              <a:buNone/>
            </a:pPr>
            <a:endParaRPr sz="2700"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None/>
            </a:pPr>
            <a:endParaRPr sz="2700" b="0" i="0" u="none" strike="noStrike" cap="non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27"/>
          <p:cNvPicPr preferRelativeResize="0"/>
          <p:nvPr/>
        </p:nvPicPr>
        <p:blipFill rotWithShape="1">
          <a:blip r:embed="rId3">
            <a:alphaModFix/>
          </a:blip>
          <a:srcRect l="-5525" r="534"/>
          <a:stretch/>
        </p:blipFill>
        <p:spPr>
          <a:xfrm>
            <a:off x="14268509" y="0"/>
            <a:ext cx="4019492" cy="1384995"/>
          </a:xfrm>
          <a:custGeom>
            <a:avLst/>
            <a:gdLst/>
            <a:ahLst/>
            <a:cxnLst/>
            <a:rect l="l" t="t" r="r" b="b"/>
            <a:pathLst>
              <a:path w="4019492" h="1384995" fill="none" extrusionOk="0">
                <a:moveTo>
                  <a:pt x="0" y="0"/>
                </a:moveTo>
                <a:cubicBezTo>
                  <a:pt x="164594" y="-24605"/>
                  <a:pt x="437046" y="12329"/>
                  <a:pt x="549331" y="0"/>
                </a:cubicBezTo>
                <a:cubicBezTo>
                  <a:pt x="661616" y="-12329"/>
                  <a:pt x="1030771" y="-11595"/>
                  <a:pt x="1179051" y="0"/>
                </a:cubicBezTo>
                <a:cubicBezTo>
                  <a:pt x="1327331" y="11595"/>
                  <a:pt x="1615035" y="29137"/>
                  <a:pt x="1929356" y="0"/>
                </a:cubicBezTo>
                <a:cubicBezTo>
                  <a:pt x="2243677" y="-29137"/>
                  <a:pt x="2310091" y="-27677"/>
                  <a:pt x="2639466" y="0"/>
                </a:cubicBezTo>
                <a:cubicBezTo>
                  <a:pt x="2968841" y="27677"/>
                  <a:pt x="3066326" y="18936"/>
                  <a:pt x="3188797" y="0"/>
                </a:cubicBezTo>
                <a:cubicBezTo>
                  <a:pt x="3311268" y="-18936"/>
                  <a:pt x="3664971" y="22476"/>
                  <a:pt x="4019492" y="0"/>
                </a:cubicBezTo>
                <a:cubicBezTo>
                  <a:pt x="3984881" y="290479"/>
                  <a:pt x="4053017" y="456269"/>
                  <a:pt x="4019492" y="720197"/>
                </a:cubicBezTo>
                <a:cubicBezTo>
                  <a:pt x="3985967" y="984125"/>
                  <a:pt x="4047127" y="1135827"/>
                  <a:pt x="4019492" y="1384995"/>
                </a:cubicBezTo>
                <a:cubicBezTo>
                  <a:pt x="3848842" y="1403491"/>
                  <a:pt x="3507363" y="1381996"/>
                  <a:pt x="3309382" y="1384995"/>
                </a:cubicBezTo>
                <a:cubicBezTo>
                  <a:pt x="3111401" y="1387995"/>
                  <a:pt x="2740426" y="1415079"/>
                  <a:pt x="2559077" y="1384995"/>
                </a:cubicBezTo>
                <a:cubicBezTo>
                  <a:pt x="2377728" y="1354911"/>
                  <a:pt x="2052450" y="1388156"/>
                  <a:pt x="1848966" y="1384995"/>
                </a:cubicBezTo>
                <a:cubicBezTo>
                  <a:pt x="1645482" y="1381834"/>
                  <a:pt x="1490688" y="1361125"/>
                  <a:pt x="1259441" y="1384995"/>
                </a:cubicBezTo>
                <a:cubicBezTo>
                  <a:pt x="1028194" y="1408865"/>
                  <a:pt x="815835" y="1382693"/>
                  <a:pt x="589525" y="1384995"/>
                </a:cubicBezTo>
                <a:cubicBezTo>
                  <a:pt x="363215" y="1387297"/>
                  <a:pt x="211681" y="1383726"/>
                  <a:pt x="0" y="1384995"/>
                </a:cubicBezTo>
                <a:cubicBezTo>
                  <a:pt x="33310" y="1164675"/>
                  <a:pt x="22149" y="968179"/>
                  <a:pt x="0" y="692498"/>
                </a:cubicBezTo>
                <a:cubicBezTo>
                  <a:pt x="-22149" y="416817"/>
                  <a:pt x="-22384" y="188781"/>
                  <a:pt x="0" y="0"/>
                </a:cubicBezTo>
                <a:close/>
              </a:path>
              <a:path w="4019492" h="1384995" extrusionOk="0">
                <a:moveTo>
                  <a:pt x="0" y="0"/>
                </a:moveTo>
                <a:cubicBezTo>
                  <a:pt x="162292" y="33437"/>
                  <a:pt x="367361" y="1384"/>
                  <a:pt x="669915" y="0"/>
                </a:cubicBezTo>
                <a:cubicBezTo>
                  <a:pt x="972469" y="-1384"/>
                  <a:pt x="1209224" y="28403"/>
                  <a:pt x="1380026" y="0"/>
                </a:cubicBezTo>
                <a:cubicBezTo>
                  <a:pt x="1550828" y="-28403"/>
                  <a:pt x="1785252" y="-18665"/>
                  <a:pt x="2009746" y="0"/>
                </a:cubicBezTo>
                <a:cubicBezTo>
                  <a:pt x="2234240" y="18665"/>
                  <a:pt x="2383929" y="26331"/>
                  <a:pt x="2599271" y="0"/>
                </a:cubicBezTo>
                <a:cubicBezTo>
                  <a:pt x="2814613" y="-26331"/>
                  <a:pt x="2999621" y="6075"/>
                  <a:pt x="3349577" y="0"/>
                </a:cubicBezTo>
                <a:cubicBezTo>
                  <a:pt x="3699533" y="-6075"/>
                  <a:pt x="3706647" y="6289"/>
                  <a:pt x="4019492" y="0"/>
                </a:cubicBezTo>
                <a:cubicBezTo>
                  <a:pt x="4010412" y="207000"/>
                  <a:pt x="3998132" y="432940"/>
                  <a:pt x="4019492" y="692498"/>
                </a:cubicBezTo>
                <a:cubicBezTo>
                  <a:pt x="4040852" y="952056"/>
                  <a:pt x="4034360" y="1238166"/>
                  <a:pt x="4019492" y="1384995"/>
                </a:cubicBezTo>
                <a:cubicBezTo>
                  <a:pt x="3828979" y="1373324"/>
                  <a:pt x="3599678" y="1415947"/>
                  <a:pt x="3389772" y="1384995"/>
                </a:cubicBezTo>
                <a:cubicBezTo>
                  <a:pt x="3179866" y="1354043"/>
                  <a:pt x="2861218" y="1382248"/>
                  <a:pt x="2639466" y="1384995"/>
                </a:cubicBezTo>
                <a:cubicBezTo>
                  <a:pt x="2417714" y="1387742"/>
                  <a:pt x="2284632" y="1376427"/>
                  <a:pt x="1969551" y="1384995"/>
                </a:cubicBezTo>
                <a:cubicBezTo>
                  <a:pt x="1654470" y="1393563"/>
                  <a:pt x="1601793" y="1376407"/>
                  <a:pt x="1259441" y="1384995"/>
                </a:cubicBezTo>
                <a:cubicBezTo>
                  <a:pt x="917089" y="1393584"/>
                  <a:pt x="272205" y="1348317"/>
                  <a:pt x="0" y="1384995"/>
                </a:cubicBezTo>
                <a:cubicBezTo>
                  <a:pt x="23001" y="1179683"/>
                  <a:pt x="-23705" y="908754"/>
                  <a:pt x="0" y="734047"/>
                </a:cubicBezTo>
                <a:cubicBezTo>
                  <a:pt x="23705" y="559340"/>
                  <a:pt x="-1094" y="230115"/>
                  <a:pt x="0" y="0"/>
                </a:cubicBezTo>
                <a:close/>
              </a:path>
            </a:pathLst>
          </a:custGeom>
          <a:noFill/>
          <a:ln w="9525" cap="flat" cmpd="sng">
            <a:solidFill>
              <a:schemeClr val="dk1"/>
            </a:solidFill>
            <a:prstDash val="solid"/>
            <a:round/>
            <a:headEnd type="none" w="sm" len="sm"/>
            <a:tailEnd type="none" w="sm" len="sm"/>
          </a:ln>
        </p:spPr>
      </p:pic>
      <p:pic>
        <p:nvPicPr>
          <p:cNvPr id="277" name="Google Shape;277;p27"/>
          <p:cNvPicPr preferRelativeResize="0"/>
          <p:nvPr/>
        </p:nvPicPr>
        <p:blipFill rotWithShape="1">
          <a:blip r:embed="rId4">
            <a:alphaModFix/>
          </a:blip>
          <a:srcRect/>
          <a:stretch/>
        </p:blipFill>
        <p:spPr>
          <a:xfrm>
            <a:off x="0" y="65228"/>
            <a:ext cx="1617462" cy="1637432"/>
          </a:xfrm>
          <a:custGeom>
            <a:avLst/>
            <a:gdLst/>
            <a:ahLst/>
            <a:cxnLst/>
            <a:rect l="l" t="t" r="r" b="b"/>
            <a:pathLst>
              <a:path w="1617462" h="1637432" fill="none" extrusionOk="0">
                <a:moveTo>
                  <a:pt x="0" y="0"/>
                </a:moveTo>
                <a:cubicBezTo>
                  <a:pt x="189699" y="17369"/>
                  <a:pt x="289672" y="7707"/>
                  <a:pt x="490630" y="0"/>
                </a:cubicBezTo>
                <a:cubicBezTo>
                  <a:pt x="691588" y="-7707"/>
                  <a:pt x="797560" y="-23614"/>
                  <a:pt x="1045959" y="0"/>
                </a:cubicBezTo>
                <a:cubicBezTo>
                  <a:pt x="1294358" y="23614"/>
                  <a:pt x="1386690" y="-13559"/>
                  <a:pt x="1617462" y="0"/>
                </a:cubicBezTo>
                <a:cubicBezTo>
                  <a:pt x="1635697" y="149270"/>
                  <a:pt x="1612300" y="350988"/>
                  <a:pt x="1617462" y="562185"/>
                </a:cubicBezTo>
                <a:cubicBezTo>
                  <a:pt x="1622624" y="773383"/>
                  <a:pt x="1631043" y="951705"/>
                  <a:pt x="1617462" y="1058873"/>
                </a:cubicBezTo>
                <a:cubicBezTo>
                  <a:pt x="1603881" y="1166041"/>
                  <a:pt x="1629225" y="1390497"/>
                  <a:pt x="1617462" y="1637432"/>
                </a:cubicBezTo>
                <a:cubicBezTo>
                  <a:pt x="1476362" y="1635210"/>
                  <a:pt x="1199707" y="1657344"/>
                  <a:pt x="1094483" y="1637432"/>
                </a:cubicBezTo>
                <a:cubicBezTo>
                  <a:pt x="989259" y="1617520"/>
                  <a:pt x="696858" y="1638840"/>
                  <a:pt x="587678" y="1637432"/>
                </a:cubicBezTo>
                <a:cubicBezTo>
                  <a:pt x="478498" y="1636024"/>
                  <a:pt x="184818" y="1654131"/>
                  <a:pt x="0" y="1637432"/>
                </a:cubicBezTo>
                <a:cubicBezTo>
                  <a:pt x="6357" y="1473100"/>
                  <a:pt x="-23774" y="1264475"/>
                  <a:pt x="0" y="1124370"/>
                </a:cubicBezTo>
                <a:cubicBezTo>
                  <a:pt x="23774" y="984265"/>
                  <a:pt x="20680" y="771743"/>
                  <a:pt x="0" y="562185"/>
                </a:cubicBezTo>
                <a:cubicBezTo>
                  <a:pt x="-20680" y="352628"/>
                  <a:pt x="-8012" y="128583"/>
                  <a:pt x="0" y="0"/>
                </a:cubicBezTo>
                <a:close/>
              </a:path>
              <a:path w="1617462" h="1637432" extrusionOk="0">
                <a:moveTo>
                  <a:pt x="0" y="0"/>
                </a:moveTo>
                <a:cubicBezTo>
                  <a:pt x="211583" y="17988"/>
                  <a:pt x="346594" y="-1766"/>
                  <a:pt x="555329" y="0"/>
                </a:cubicBezTo>
                <a:cubicBezTo>
                  <a:pt x="764064" y="1766"/>
                  <a:pt x="879506" y="15315"/>
                  <a:pt x="1045959" y="0"/>
                </a:cubicBezTo>
                <a:cubicBezTo>
                  <a:pt x="1212412" y="-15315"/>
                  <a:pt x="1380474" y="-16188"/>
                  <a:pt x="1617462" y="0"/>
                </a:cubicBezTo>
                <a:cubicBezTo>
                  <a:pt x="1625593" y="135067"/>
                  <a:pt x="1616659" y="319959"/>
                  <a:pt x="1617462" y="529436"/>
                </a:cubicBezTo>
                <a:cubicBezTo>
                  <a:pt x="1618265" y="738913"/>
                  <a:pt x="1603880" y="837706"/>
                  <a:pt x="1617462" y="1075247"/>
                </a:cubicBezTo>
                <a:cubicBezTo>
                  <a:pt x="1631044" y="1312788"/>
                  <a:pt x="1641530" y="1518376"/>
                  <a:pt x="1617462" y="1637432"/>
                </a:cubicBezTo>
                <a:cubicBezTo>
                  <a:pt x="1461118" y="1662331"/>
                  <a:pt x="1262439" y="1635802"/>
                  <a:pt x="1078308" y="1637432"/>
                </a:cubicBezTo>
                <a:cubicBezTo>
                  <a:pt x="894177" y="1639062"/>
                  <a:pt x="775231" y="1618896"/>
                  <a:pt x="587678" y="1637432"/>
                </a:cubicBezTo>
                <a:cubicBezTo>
                  <a:pt x="400125" y="1655969"/>
                  <a:pt x="157963" y="1620512"/>
                  <a:pt x="0" y="1637432"/>
                </a:cubicBezTo>
                <a:cubicBezTo>
                  <a:pt x="-5255" y="1507473"/>
                  <a:pt x="1655" y="1246784"/>
                  <a:pt x="0" y="1091621"/>
                </a:cubicBezTo>
                <a:cubicBezTo>
                  <a:pt x="-1655" y="936458"/>
                  <a:pt x="-26472" y="677305"/>
                  <a:pt x="0" y="545811"/>
                </a:cubicBezTo>
                <a:cubicBezTo>
                  <a:pt x="26472" y="414317"/>
                  <a:pt x="-18747" y="153775"/>
                  <a:pt x="0" y="0"/>
                </a:cubicBezTo>
                <a:close/>
              </a:path>
            </a:pathLst>
          </a:custGeom>
          <a:noFill/>
          <a:ln w="9525" cap="flat" cmpd="sng">
            <a:solidFill>
              <a:schemeClr val="dk1"/>
            </a:solidFill>
            <a:prstDash val="solid"/>
            <a:round/>
            <a:headEnd type="none" w="sm" len="sm"/>
            <a:tailEnd type="none" w="sm" len="sm"/>
          </a:ln>
        </p:spPr>
      </p:pic>
      <p:sp>
        <p:nvSpPr>
          <p:cNvPr id="278" name="Google Shape;278;p27"/>
          <p:cNvSpPr/>
          <p:nvPr/>
        </p:nvSpPr>
        <p:spPr>
          <a:xfrm>
            <a:off x="6270835" y="65228"/>
            <a:ext cx="5746317" cy="1384995"/>
          </a:xfrm>
          <a:prstGeom prst="rect">
            <a:avLst/>
          </a:prstGeom>
          <a:noFill/>
          <a:ln>
            <a:noFill/>
          </a:ln>
        </p:spPr>
        <p:txBody>
          <a:bodyPr spcFirstLastPara="1" wrap="square" lIns="137150" tIns="68575" rIns="137150" bIns="68575" anchor="t" anchorCtr="0">
            <a:noAutofit/>
          </a:bodyPr>
          <a:lstStyle/>
          <a:p>
            <a:pPr marL="0" marR="0" lvl="0" indent="0" algn="ctr" rtl="0">
              <a:spcBef>
                <a:spcPts val="0"/>
              </a:spcBef>
              <a:spcAft>
                <a:spcPts val="0"/>
              </a:spcAft>
              <a:buNone/>
            </a:pPr>
            <a:r>
              <a:rPr lang="en-US" sz="8100" b="1">
                <a:solidFill>
                  <a:schemeClr val="dk1"/>
                </a:solidFill>
                <a:latin typeface="Calibri"/>
                <a:ea typeface="Calibri"/>
                <a:cs typeface="Calibri"/>
                <a:sym typeface="Calibri"/>
              </a:rPr>
              <a:t>What We Do</a:t>
            </a:r>
            <a:endParaRPr/>
          </a:p>
        </p:txBody>
      </p:sp>
      <p:sp>
        <p:nvSpPr>
          <p:cNvPr id="279" name="Google Shape;279;p27"/>
          <p:cNvSpPr txBox="1"/>
          <p:nvPr/>
        </p:nvSpPr>
        <p:spPr>
          <a:xfrm>
            <a:off x="661730" y="1884368"/>
            <a:ext cx="16964526" cy="6971139"/>
          </a:xfrm>
          <a:prstGeom prst="rect">
            <a:avLst/>
          </a:prstGeom>
          <a:noFill/>
          <a:ln>
            <a:noFill/>
          </a:ln>
        </p:spPr>
        <p:txBody>
          <a:bodyPr spcFirstLastPara="1" wrap="square" lIns="91425" tIns="45700" rIns="91425" bIns="45700" anchor="t" anchorCtr="0">
            <a:spAutoFit/>
          </a:bodyPr>
          <a:lstStyle/>
          <a:p>
            <a:pPr marL="428625" marR="0" lvl="0" indent="-428625" algn="l" rtl="0">
              <a:spcBef>
                <a:spcPts val="0"/>
              </a:spcBef>
              <a:spcAft>
                <a:spcPts val="0"/>
              </a:spcAft>
              <a:buClr>
                <a:schemeClr val="dk1"/>
              </a:buClr>
              <a:buSzPts val="4200"/>
              <a:buFont typeface="Courier New"/>
              <a:buChar char="o"/>
            </a:pPr>
            <a:r>
              <a:rPr lang="en-US" sz="4200">
                <a:solidFill>
                  <a:schemeClr val="dk1"/>
                </a:solidFill>
                <a:latin typeface="Calibri"/>
                <a:ea typeface="Calibri"/>
                <a:cs typeface="Calibri"/>
                <a:sym typeface="Calibri"/>
              </a:rPr>
              <a:t>Provide the place for professionals and members of the public to find everything related to AIRWAY HEALTH in the PEDIATRIC POPULATION</a:t>
            </a:r>
            <a:endParaRPr/>
          </a:p>
          <a:p>
            <a:pPr marL="428625" marR="0" lvl="0" indent="-428625" algn="l" rtl="0">
              <a:spcBef>
                <a:spcPts val="0"/>
              </a:spcBef>
              <a:spcAft>
                <a:spcPts val="0"/>
              </a:spcAft>
              <a:buClr>
                <a:schemeClr val="dk1"/>
              </a:buClr>
              <a:buSzPts val="4200"/>
              <a:buFont typeface="Courier New"/>
              <a:buChar char="o"/>
            </a:pPr>
            <a:r>
              <a:rPr lang="en-US" sz="4200">
                <a:solidFill>
                  <a:schemeClr val="dk1"/>
                </a:solidFill>
                <a:latin typeface="Calibri"/>
                <a:ea typeface="Calibri"/>
                <a:cs typeface="Calibri"/>
                <a:sym typeface="Calibri"/>
              </a:rPr>
              <a:t>Build treatment communities for children around the world</a:t>
            </a:r>
            <a:endParaRPr/>
          </a:p>
          <a:p>
            <a:pPr marL="428625" marR="0" lvl="0" indent="-428625" algn="l" rtl="0">
              <a:spcBef>
                <a:spcPts val="0"/>
              </a:spcBef>
              <a:spcAft>
                <a:spcPts val="0"/>
              </a:spcAft>
              <a:buClr>
                <a:schemeClr val="dk1"/>
              </a:buClr>
              <a:buSzPts val="4200"/>
              <a:buFont typeface="Courier New"/>
              <a:buChar char="o"/>
            </a:pPr>
            <a:r>
              <a:rPr lang="en-US" sz="4200">
                <a:solidFill>
                  <a:schemeClr val="dk1"/>
                </a:solidFill>
                <a:latin typeface="Calibri"/>
                <a:ea typeface="Calibri"/>
                <a:cs typeface="Calibri"/>
                <a:sym typeface="Calibri"/>
              </a:rPr>
              <a:t>Highlight past and present research and facilitate future research, as it relates to the pediatric population </a:t>
            </a:r>
            <a:endParaRPr/>
          </a:p>
          <a:p>
            <a:pPr marL="428625" marR="0" lvl="0" indent="-428625" algn="l" rtl="0">
              <a:spcBef>
                <a:spcPts val="0"/>
              </a:spcBef>
              <a:spcAft>
                <a:spcPts val="0"/>
              </a:spcAft>
              <a:buClr>
                <a:schemeClr val="dk1"/>
              </a:buClr>
              <a:buSzPts val="4200"/>
              <a:buFont typeface="Courier New"/>
              <a:buChar char="o"/>
            </a:pPr>
            <a:r>
              <a:rPr lang="en-US" sz="4200">
                <a:solidFill>
                  <a:schemeClr val="dk1"/>
                </a:solidFill>
                <a:latin typeface="Calibri"/>
                <a:ea typeface="Calibri"/>
                <a:cs typeface="Calibri"/>
                <a:sym typeface="Calibri"/>
              </a:rPr>
              <a:t>Develop collaborative pathways with other health professionals who are necessary for optimal  outcomes</a:t>
            </a:r>
            <a:endParaRPr/>
          </a:p>
          <a:p>
            <a:pPr marL="428625" marR="0" lvl="0" indent="-428625" algn="l" rtl="0">
              <a:spcBef>
                <a:spcPts val="0"/>
              </a:spcBef>
              <a:spcAft>
                <a:spcPts val="0"/>
              </a:spcAft>
              <a:buClr>
                <a:schemeClr val="dk1"/>
              </a:buClr>
              <a:buSzPts val="4200"/>
              <a:buFont typeface="Courier New"/>
              <a:buChar char="o"/>
            </a:pPr>
            <a:r>
              <a:rPr lang="en-US" sz="4200">
                <a:solidFill>
                  <a:schemeClr val="dk1"/>
                </a:solidFill>
                <a:latin typeface="Calibri"/>
                <a:ea typeface="Calibri"/>
                <a:cs typeface="Calibri"/>
                <a:sym typeface="Calibri"/>
              </a:rPr>
              <a:t>Create a path for dentists to move from CURIOUS to ADVANCED so that every community has a dental provider who can appropriately and expertly QUARTERBACK treatment for the kids who need us</a:t>
            </a:r>
            <a:endParaRPr/>
          </a:p>
          <a:p>
            <a:pPr marL="428625" marR="0" lvl="0" indent="-257175" algn="l" rtl="0">
              <a:spcBef>
                <a:spcPts val="0"/>
              </a:spcBef>
              <a:spcAft>
                <a:spcPts val="0"/>
              </a:spcAft>
              <a:buClr>
                <a:schemeClr val="dk1"/>
              </a:buClr>
              <a:buSzPts val="2700"/>
              <a:buFont typeface="Courier New"/>
              <a:buNone/>
            </a:pPr>
            <a:endParaRPr sz="27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28"/>
          <p:cNvPicPr preferRelativeResize="0"/>
          <p:nvPr/>
        </p:nvPicPr>
        <p:blipFill rotWithShape="1">
          <a:blip r:embed="rId3">
            <a:alphaModFix/>
          </a:blip>
          <a:srcRect l="-5525" r="534"/>
          <a:stretch/>
        </p:blipFill>
        <p:spPr>
          <a:xfrm>
            <a:off x="13258799" y="165401"/>
            <a:ext cx="5029202" cy="1949117"/>
          </a:xfrm>
          <a:custGeom>
            <a:avLst/>
            <a:gdLst/>
            <a:ahLst/>
            <a:cxnLst/>
            <a:rect l="l" t="t" r="r" b="b"/>
            <a:pathLst>
              <a:path w="5029202" h="1949117" fill="none" extrusionOk="0">
                <a:moveTo>
                  <a:pt x="0" y="0"/>
                </a:moveTo>
                <a:cubicBezTo>
                  <a:pt x="120861" y="12580"/>
                  <a:pt x="396872" y="23714"/>
                  <a:pt x="528066" y="0"/>
                </a:cubicBezTo>
                <a:cubicBezTo>
                  <a:pt x="659260" y="-23714"/>
                  <a:pt x="845867" y="16753"/>
                  <a:pt x="1056132" y="0"/>
                </a:cubicBezTo>
                <a:cubicBezTo>
                  <a:pt x="1266397" y="-16753"/>
                  <a:pt x="1302584" y="-5275"/>
                  <a:pt x="1533907" y="0"/>
                </a:cubicBezTo>
                <a:cubicBezTo>
                  <a:pt x="1765231" y="5275"/>
                  <a:pt x="2093697" y="25803"/>
                  <a:pt x="2263141" y="0"/>
                </a:cubicBezTo>
                <a:cubicBezTo>
                  <a:pt x="2432585" y="-25803"/>
                  <a:pt x="2651196" y="26011"/>
                  <a:pt x="2791207" y="0"/>
                </a:cubicBezTo>
                <a:cubicBezTo>
                  <a:pt x="2931218" y="-26011"/>
                  <a:pt x="3199331" y="9341"/>
                  <a:pt x="3369565" y="0"/>
                </a:cubicBezTo>
                <a:cubicBezTo>
                  <a:pt x="3539799" y="-9341"/>
                  <a:pt x="3918871" y="-16577"/>
                  <a:pt x="4098800" y="0"/>
                </a:cubicBezTo>
                <a:cubicBezTo>
                  <a:pt x="4278730" y="16577"/>
                  <a:pt x="4672103" y="-10655"/>
                  <a:pt x="5029202" y="0"/>
                </a:cubicBezTo>
                <a:cubicBezTo>
                  <a:pt x="5032179" y="174654"/>
                  <a:pt x="5036952" y="368699"/>
                  <a:pt x="5029202" y="669197"/>
                </a:cubicBezTo>
                <a:cubicBezTo>
                  <a:pt x="5021452" y="969695"/>
                  <a:pt x="5041090" y="1118589"/>
                  <a:pt x="5029202" y="1279920"/>
                </a:cubicBezTo>
                <a:cubicBezTo>
                  <a:pt x="5017314" y="1441251"/>
                  <a:pt x="5001774" y="1710520"/>
                  <a:pt x="5029202" y="1949117"/>
                </a:cubicBezTo>
                <a:cubicBezTo>
                  <a:pt x="4760827" y="1924631"/>
                  <a:pt x="4641487" y="1933125"/>
                  <a:pt x="4400552" y="1949117"/>
                </a:cubicBezTo>
                <a:cubicBezTo>
                  <a:pt x="4159617" y="1965110"/>
                  <a:pt x="3877612" y="1949381"/>
                  <a:pt x="3721609" y="1949117"/>
                </a:cubicBezTo>
                <a:cubicBezTo>
                  <a:pt x="3565606" y="1948853"/>
                  <a:pt x="3354352" y="1943307"/>
                  <a:pt x="3092959" y="1949117"/>
                </a:cubicBezTo>
                <a:cubicBezTo>
                  <a:pt x="2831566" y="1954928"/>
                  <a:pt x="2657381" y="1971654"/>
                  <a:pt x="2414017" y="1949117"/>
                </a:cubicBezTo>
                <a:cubicBezTo>
                  <a:pt x="2170653" y="1926580"/>
                  <a:pt x="1921686" y="1964401"/>
                  <a:pt x="1684783" y="1949117"/>
                </a:cubicBezTo>
                <a:cubicBezTo>
                  <a:pt x="1447880" y="1933833"/>
                  <a:pt x="1245794" y="1968787"/>
                  <a:pt x="1106424" y="1949117"/>
                </a:cubicBezTo>
                <a:cubicBezTo>
                  <a:pt x="967054" y="1929447"/>
                  <a:pt x="499326" y="1908032"/>
                  <a:pt x="0" y="1949117"/>
                </a:cubicBezTo>
                <a:cubicBezTo>
                  <a:pt x="-23561" y="1827812"/>
                  <a:pt x="-4193" y="1480195"/>
                  <a:pt x="0" y="1357885"/>
                </a:cubicBezTo>
                <a:cubicBezTo>
                  <a:pt x="4193" y="1235575"/>
                  <a:pt x="10274" y="876731"/>
                  <a:pt x="0" y="727670"/>
                </a:cubicBezTo>
                <a:cubicBezTo>
                  <a:pt x="-10274" y="578609"/>
                  <a:pt x="31136" y="342158"/>
                  <a:pt x="0" y="0"/>
                </a:cubicBezTo>
                <a:close/>
              </a:path>
              <a:path w="5029202" h="1949117" extrusionOk="0">
                <a:moveTo>
                  <a:pt x="0" y="0"/>
                </a:moveTo>
                <a:cubicBezTo>
                  <a:pt x="264166" y="-23774"/>
                  <a:pt x="367033" y="-6309"/>
                  <a:pt x="628650" y="0"/>
                </a:cubicBezTo>
                <a:cubicBezTo>
                  <a:pt x="890267" y="6309"/>
                  <a:pt x="1111090" y="18576"/>
                  <a:pt x="1307593" y="0"/>
                </a:cubicBezTo>
                <a:cubicBezTo>
                  <a:pt x="1504096" y="-18576"/>
                  <a:pt x="1770000" y="2596"/>
                  <a:pt x="1885951" y="0"/>
                </a:cubicBezTo>
                <a:cubicBezTo>
                  <a:pt x="2001902" y="-2596"/>
                  <a:pt x="2213325" y="-24130"/>
                  <a:pt x="2414017" y="0"/>
                </a:cubicBezTo>
                <a:cubicBezTo>
                  <a:pt x="2614709" y="24130"/>
                  <a:pt x="2992127" y="-12294"/>
                  <a:pt x="3143251" y="0"/>
                </a:cubicBezTo>
                <a:cubicBezTo>
                  <a:pt x="3294375" y="12294"/>
                  <a:pt x="3532705" y="29137"/>
                  <a:pt x="3822194" y="0"/>
                </a:cubicBezTo>
                <a:cubicBezTo>
                  <a:pt x="4111683" y="-29137"/>
                  <a:pt x="4161514" y="29054"/>
                  <a:pt x="4450844" y="0"/>
                </a:cubicBezTo>
                <a:cubicBezTo>
                  <a:pt x="4740174" y="-29054"/>
                  <a:pt x="4894536" y="-23850"/>
                  <a:pt x="5029202" y="0"/>
                </a:cubicBezTo>
                <a:cubicBezTo>
                  <a:pt x="5054753" y="183846"/>
                  <a:pt x="5042213" y="406447"/>
                  <a:pt x="5029202" y="669197"/>
                </a:cubicBezTo>
                <a:cubicBezTo>
                  <a:pt x="5016191" y="931947"/>
                  <a:pt x="5007492" y="1010637"/>
                  <a:pt x="5029202" y="1279920"/>
                </a:cubicBezTo>
                <a:cubicBezTo>
                  <a:pt x="5050912" y="1549203"/>
                  <a:pt x="5027848" y="1644723"/>
                  <a:pt x="5029202" y="1949117"/>
                </a:cubicBezTo>
                <a:cubicBezTo>
                  <a:pt x="4872414" y="1923055"/>
                  <a:pt x="4664094" y="1967604"/>
                  <a:pt x="4501136" y="1949117"/>
                </a:cubicBezTo>
                <a:cubicBezTo>
                  <a:pt x="4338178" y="1930630"/>
                  <a:pt x="4050554" y="1918455"/>
                  <a:pt x="3771902" y="1949117"/>
                </a:cubicBezTo>
                <a:cubicBezTo>
                  <a:pt x="3493250" y="1979779"/>
                  <a:pt x="3393489" y="1951504"/>
                  <a:pt x="3294127" y="1949117"/>
                </a:cubicBezTo>
                <a:cubicBezTo>
                  <a:pt x="3194765" y="1946730"/>
                  <a:pt x="2869182" y="1937457"/>
                  <a:pt x="2564893" y="1949117"/>
                </a:cubicBezTo>
                <a:cubicBezTo>
                  <a:pt x="2260604" y="1960777"/>
                  <a:pt x="2279837" y="1938982"/>
                  <a:pt x="2036827" y="1949117"/>
                </a:cubicBezTo>
                <a:cubicBezTo>
                  <a:pt x="1793817" y="1959252"/>
                  <a:pt x="1673959" y="1963648"/>
                  <a:pt x="1559053" y="1949117"/>
                </a:cubicBezTo>
                <a:cubicBezTo>
                  <a:pt x="1444147" y="1934586"/>
                  <a:pt x="1118387" y="1944048"/>
                  <a:pt x="829818" y="1949117"/>
                </a:cubicBezTo>
                <a:cubicBezTo>
                  <a:pt x="541249" y="1954186"/>
                  <a:pt x="407823" y="1966710"/>
                  <a:pt x="0" y="1949117"/>
                </a:cubicBezTo>
                <a:cubicBezTo>
                  <a:pt x="-13259" y="1749389"/>
                  <a:pt x="22048" y="1573823"/>
                  <a:pt x="0" y="1279920"/>
                </a:cubicBezTo>
                <a:cubicBezTo>
                  <a:pt x="-22048" y="986017"/>
                  <a:pt x="-4502" y="959818"/>
                  <a:pt x="0" y="649706"/>
                </a:cubicBezTo>
                <a:cubicBezTo>
                  <a:pt x="4502" y="339594"/>
                  <a:pt x="27167" y="187405"/>
                  <a:pt x="0" y="0"/>
                </a:cubicBezTo>
                <a:close/>
              </a:path>
            </a:pathLst>
          </a:custGeom>
          <a:noFill/>
          <a:ln w="9525" cap="flat" cmpd="sng">
            <a:solidFill>
              <a:schemeClr val="dk1"/>
            </a:solidFill>
            <a:prstDash val="solid"/>
            <a:round/>
            <a:headEnd type="none" w="sm" len="sm"/>
            <a:tailEnd type="none" w="sm" len="sm"/>
          </a:ln>
        </p:spPr>
      </p:pic>
      <p:pic>
        <p:nvPicPr>
          <p:cNvPr id="285" name="Google Shape;285;p28"/>
          <p:cNvPicPr preferRelativeResize="0"/>
          <p:nvPr/>
        </p:nvPicPr>
        <p:blipFill rotWithShape="1">
          <a:blip r:embed="rId4">
            <a:alphaModFix/>
          </a:blip>
          <a:srcRect/>
          <a:stretch/>
        </p:blipFill>
        <p:spPr>
          <a:xfrm>
            <a:off x="-1" y="65228"/>
            <a:ext cx="2272349" cy="2300403"/>
          </a:xfrm>
          <a:custGeom>
            <a:avLst/>
            <a:gdLst/>
            <a:ahLst/>
            <a:cxnLst/>
            <a:rect l="l" t="t" r="r" b="b"/>
            <a:pathLst>
              <a:path w="2272349" h="2300403" fill="none" extrusionOk="0">
                <a:moveTo>
                  <a:pt x="0" y="0"/>
                </a:moveTo>
                <a:cubicBezTo>
                  <a:pt x="247269" y="-7114"/>
                  <a:pt x="392566" y="-7182"/>
                  <a:pt x="522640" y="0"/>
                </a:cubicBezTo>
                <a:cubicBezTo>
                  <a:pt x="652714" y="7182"/>
                  <a:pt x="938731" y="-18758"/>
                  <a:pt x="1136175" y="0"/>
                </a:cubicBezTo>
                <a:cubicBezTo>
                  <a:pt x="1333619" y="18758"/>
                  <a:pt x="1401955" y="15672"/>
                  <a:pt x="1658815" y="0"/>
                </a:cubicBezTo>
                <a:cubicBezTo>
                  <a:pt x="1915675" y="-15672"/>
                  <a:pt x="2060302" y="3725"/>
                  <a:pt x="2272349" y="0"/>
                </a:cubicBezTo>
                <a:cubicBezTo>
                  <a:pt x="2291483" y="143067"/>
                  <a:pt x="2248275" y="423165"/>
                  <a:pt x="2272349" y="621109"/>
                </a:cubicBezTo>
                <a:cubicBezTo>
                  <a:pt x="2296423" y="819053"/>
                  <a:pt x="2265183" y="984730"/>
                  <a:pt x="2272349" y="1196210"/>
                </a:cubicBezTo>
                <a:cubicBezTo>
                  <a:pt x="2279515" y="1407690"/>
                  <a:pt x="2296501" y="1499714"/>
                  <a:pt x="2272349" y="1725302"/>
                </a:cubicBezTo>
                <a:cubicBezTo>
                  <a:pt x="2248197" y="1950890"/>
                  <a:pt x="2251576" y="2085415"/>
                  <a:pt x="2272349" y="2300403"/>
                </a:cubicBezTo>
                <a:cubicBezTo>
                  <a:pt x="2053964" y="2292434"/>
                  <a:pt x="1858816" y="2319256"/>
                  <a:pt x="1726985" y="2300403"/>
                </a:cubicBezTo>
                <a:cubicBezTo>
                  <a:pt x="1595154" y="2281550"/>
                  <a:pt x="1415684" y="2302135"/>
                  <a:pt x="1227068" y="2300403"/>
                </a:cubicBezTo>
                <a:cubicBezTo>
                  <a:pt x="1038452" y="2298671"/>
                  <a:pt x="785857" y="2307687"/>
                  <a:pt x="636258" y="2300403"/>
                </a:cubicBezTo>
                <a:cubicBezTo>
                  <a:pt x="486659" y="2293120"/>
                  <a:pt x="177660" y="2277187"/>
                  <a:pt x="0" y="2300403"/>
                </a:cubicBezTo>
                <a:cubicBezTo>
                  <a:pt x="15003" y="2154879"/>
                  <a:pt x="-28157" y="1917358"/>
                  <a:pt x="0" y="1679294"/>
                </a:cubicBezTo>
                <a:cubicBezTo>
                  <a:pt x="28157" y="1441230"/>
                  <a:pt x="-8910" y="1375708"/>
                  <a:pt x="0" y="1081189"/>
                </a:cubicBezTo>
                <a:cubicBezTo>
                  <a:pt x="8910" y="786671"/>
                  <a:pt x="-24326" y="804233"/>
                  <a:pt x="0" y="575101"/>
                </a:cubicBezTo>
                <a:cubicBezTo>
                  <a:pt x="24326" y="345969"/>
                  <a:pt x="28498" y="161790"/>
                  <a:pt x="0" y="0"/>
                </a:cubicBezTo>
                <a:close/>
              </a:path>
              <a:path w="2272349" h="2300403" extrusionOk="0">
                <a:moveTo>
                  <a:pt x="0" y="0"/>
                </a:moveTo>
                <a:cubicBezTo>
                  <a:pt x="283034" y="1612"/>
                  <a:pt x="302446" y="-14093"/>
                  <a:pt x="590811" y="0"/>
                </a:cubicBezTo>
                <a:cubicBezTo>
                  <a:pt x="879176" y="14093"/>
                  <a:pt x="933096" y="-11985"/>
                  <a:pt x="1090728" y="0"/>
                </a:cubicBezTo>
                <a:cubicBezTo>
                  <a:pt x="1248360" y="11985"/>
                  <a:pt x="1485859" y="22710"/>
                  <a:pt x="1590644" y="0"/>
                </a:cubicBezTo>
                <a:cubicBezTo>
                  <a:pt x="1695429" y="-22710"/>
                  <a:pt x="1938863" y="-2523"/>
                  <a:pt x="2272349" y="0"/>
                </a:cubicBezTo>
                <a:cubicBezTo>
                  <a:pt x="2275504" y="271978"/>
                  <a:pt x="2250653" y="409554"/>
                  <a:pt x="2272349" y="621109"/>
                </a:cubicBezTo>
                <a:cubicBezTo>
                  <a:pt x="2294045" y="832664"/>
                  <a:pt x="2277211" y="917363"/>
                  <a:pt x="2272349" y="1150202"/>
                </a:cubicBezTo>
                <a:cubicBezTo>
                  <a:pt x="2267487" y="1383041"/>
                  <a:pt x="2271102" y="1452787"/>
                  <a:pt x="2272349" y="1725302"/>
                </a:cubicBezTo>
                <a:cubicBezTo>
                  <a:pt x="2273596" y="1997817"/>
                  <a:pt x="2262810" y="2015941"/>
                  <a:pt x="2272349" y="2300403"/>
                </a:cubicBezTo>
                <a:cubicBezTo>
                  <a:pt x="2096781" y="2301066"/>
                  <a:pt x="1904133" y="2290365"/>
                  <a:pt x="1726985" y="2300403"/>
                </a:cubicBezTo>
                <a:cubicBezTo>
                  <a:pt x="1549837" y="2310441"/>
                  <a:pt x="1412628" y="2299746"/>
                  <a:pt x="1158898" y="2300403"/>
                </a:cubicBezTo>
                <a:cubicBezTo>
                  <a:pt x="905168" y="2301060"/>
                  <a:pt x="739473" y="2296546"/>
                  <a:pt x="613534" y="2300403"/>
                </a:cubicBezTo>
                <a:cubicBezTo>
                  <a:pt x="487595" y="2304260"/>
                  <a:pt x="244429" y="2303778"/>
                  <a:pt x="0" y="2300403"/>
                </a:cubicBezTo>
                <a:cubicBezTo>
                  <a:pt x="28639" y="2144110"/>
                  <a:pt x="8325" y="1979478"/>
                  <a:pt x="0" y="1702298"/>
                </a:cubicBezTo>
                <a:cubicBezTo>
                  <a:pt x="-8325" y="1425119"/>
                  <a:pt x="-27759" y="1245620"/>
                  <a:pt x="0" y="1081189"/>
                </a:cubicBezTo>
                <a:cubicBezTo>
                  <a:pt x="27759" y="916758"/>
                  <a:pt x="6215" y="679163"/>
                  <a:pt x="0" y="529093"/>
                </a:cubicBezTo>
                <a:cubicBezTo>
                  <a:pt x="-6215" y="379023"/>
                  <a:pt x="-8555" y="233629"/>
                  <a:pt x="0" y="0"/>
                </a:cubicBezTo>
                <a:close/>
              </a:path>
            </a:pathLst>
          </a:custGeom>
          <a:noFill/>
          <a:ln w="9525" cap="flat" cmpd="sng">
            <a:solidFill>
              <a:schemeClr val="dk1"/>
            </a:solidFill>
            <a:prstDash val="solid"/>
            <a:round/>
            <a:headEnd type="none" w="sm" len="sm"/>
            <a:tailEnd type="none" w="sm" len="sm"/>
          </a:ln>
        </p:spPr>
      </p:pic>
      <p:sp>
        <p:nvSpPr>
          <p:cNvPr id="286" name="Google Shape;286;p28"/>
          <p:cNvSpPr/>
          <p:nvPr/>
        </p:nvSpPr>
        <p:spPr>
          <a:xfrm>
            <a:off x="6270835" y="65228"/>
            <a:ext cx="5746317" cy="1384995"/>
          </a:xfrm>
          <a:prstGeom prst="rect">
            <a:avLst/>
          </a:prstGeom>
          <a:noFill/>
          <a:ln>
            <a:noFill/>
          </a:ln>
        </p:spPr>
        <p:txBody>
          <a:bodyPr spcFirstLastPara="1" wrap="square" lIns="137150" tIns="68575" rIns="137150" bIns="68575" anchor="t" anchorCtr="0">
            <a:noAutofit/>
          </a:bodyPr>
          <a:lstStyle/>
          <a:p>
            <a:pPr marL="0" marR="0" lvl="0" indent="0" algn="ctr" rtl="0">
              <a:spcBef>
                <a:spcPts val="0"/>
              </a:spcBef>
              <a:spcAft>
                <a:spcPts val="0"/>
              </a:spcAft>
              <a:buNone/>
            </a:pPr>
            <a:r>
              <a:rPr lang="en-US" sz="8100" b="1">
                <a:solidFill>
                  <a:schemeClr val="dk1"/>
                </a:solidFill>
                <a:latin typeface="Calibri"/>
                <a:ea typeface="Calibri"/>
                <a:cs typeface="Calibri"/>
                <a:sym typeface="Calibri"/>
              </a:rPr>
              <a:t>What We Do</a:t>
            </a:r>
            <a:endParaRPr/>
          </a:p>
        </p:txBody>
      </p:sp>
      <p:sp>
        <p:nvSpPr>
          <p:cNvPr id="287" name="Google Shape;287;p28"/>
          <p:cNvSpPr txBox="1"/>
          <p:nvPr/>
        </p:nvSpPr>
        <p:spPr>
          <a:xfrm>
            <a:off x="1076816" y="2365631"/>
            <a:ext cx="16134354" cy="7709803"/>
          </a:xfrm>
          <a:prstGeom prst="rect">
            <a:avLst/>
          </a:prstGeom>
          <a:noFill/>
          <a:ln>
            <a:noFill/>
          </a:ln>
        </p:spPr>
        <p:txBody>
          <a:bodyPr spcFirstLastPara="1" wrap="square" lIns="91425" tIns="45700" rIns="91425" bIns="45700" anchor="t" anchorCtr="0">
            <a:spAutoFit/>
          </a:bodyPr>
          <a:lstStyle/>
          <a:p>
            <a:pPr marL="514350" marR="0" lvl="0" indent="-514350" algn="l" rtl="0">
              <a:spcBef>
                <a:spcPts val="0"/>
              </a:spcBef>
              <a:spcAft>
                <a:spcPts val="0"/>
              </a:spcAft>
              <a:buClr>
                <a:schemeClr val="dk1"/>
              </a:buClr>
              <a:buSzPts val="3600"/>
              <a:buFont typeface="Courier New"/>
              <a:buChar char="o"/>
            </a:pPr>
            <a:r>
              <a:rPr lang="en-US" sz="3600">
                <a:solidFill>
                  <a:schemeClr val="dk1"/>
                </a:solidFill>
                <a:latin typeface="Calibri"/>
                <a:ea typeface="Calibri"/>
                <a:cs typeface="Calibri"/>
                <a:sym typeface="Calibri"/>
              </a:rPr>
              <a:t>FOCUS on the root causes of PREVENTABLE childhood illness, especially as it relates to IMMUNITY:  nasal breathing, restful sleep, nutrition, inflammation </a:t>
            </a:r>
            <a:endParaRPr/>
          </a:p>
          <a:p>
            <a:pPr marL="514350" marR="0" lvl="0" indent="-285750" algn="l" rtl="0">
              <a:spcBef>
                <a:spcPts val="0"/>
              </a:spcBef>
              <a:spcAft>
                <a:spcPts val="0"/>
              </a:spcAft>
              <a:buClr>
                <a:schemeClr val="dk1"/>
              </a:buClr>
              <a:buSzPts val="3600"/>
              <a:buFont typeface="Courier New"/>
              <a:buNone/>
            </a:pPr>
            <a:endParaRPr sz="3600">
              <a:solidFill>
                <a:schemeClr val="dk1"/>
              </a:solidFill>
              <a:latin typeface="Calibri"/>
              <a:ea typeface="Calibri"/>
              <a:cs typeface="Calibri"/>
              <a:sym typeface="Calibri"/>
            </a:endParaRPr>
          </a:p>
          <a:p>
            <a:pPr marL="514350" marR="0" lvl="0" indent="-514350" algn="l" rtl="0">
              <a:spcBef>
                <a:spcPts val="0"/>
              </a:spcBef>
              <a:spcAft>
                <a:spcPts val="0"/>
              </a:spcAft>
              <a:buClr>
                <a:schemeClr val="dk1"/>
              </a:buClr>
              <a:buSzPts val="3600"/>
              <a:buFont typeface="Courier New"/>
              <a:buChar char="o"/>
            </a:pPr>
            <a:r>
              <a:rPr lang="en-US" sz="3600">
                <a:solidFill>
                  <a:schemeClr val="dk1"/>
                </a:solidFill>
                <a:latin typeface="Calibri"/>
                <a:ea typeface="Calibri"/>
                <a:cs typeface="Calibri"/>
                <a:sym typeface="Calibri"/>
              </a:rPr>
              <a:t>Fulfill our ROLE, OBLIGATION AND CONTRIBUTION as Dental Professionals</a:t>
            </a:r>
            <a:endParaRPr/>
          </a:p>
          <a:p>
            <a:pPr marL="1200150" marR="0" lvl="1" indent="-514350" algn="l" rtl="0">
              <a:spcBef>
                <a:spcPts val="0"/>
              </a:spcBef>
              <a:spcAft>
                <a:spcPts val="0"/>
              </a:spcAft>
              <a:buClr>
                <a:schemeClr val="dk1"/>
              </a:buClr>
              <a:buSzPts val="3600"/>
              <a:buFont typeface="Courier New"/>
              <a:buChar char="o"/>
            </a:pPr>
            <a:r>
              <a:rPr lang="en-US" sz="3600" b="0" i="0" u="none" strike="noStrike" cap="none">
                <a:solidFill>
                  <a:schemeClr val="dk1"/>
                </a:solidFill>
                <a:latin typeface="Calibri"/>
                <a:ea typeface="Calibri"/>
                <a:cs typeface="Calibri"/>
                <a:sym typeface="Calibri"/>
              </a:rPr>
              <a:t>To participate in the education, screening  diagnosis, and treatment protocols related to the Cranio-Facial and Upper Respiratory Complex </a:t>
            </a:r>
            <a:endParaRPr/>
          </a:p>
          <a:p>
            <a:pPr marL="1200150" marR="0" lvl="1" indent="-285750" algn="l" rtl="0">
              <a:spcBef>
                <a:spcPts val="0"/>
              </a:spcBef>
              <a:spcAft>
                <a:spcPts val="0"/>
              </a:spcAft>
              <a:buClr>
                <a:schemeClr val="dk1"/>
              </a:buClr>
              <a:buSzPts val="3600"/>
              <a:buFont typeface="Courier New"/>
              <a:buNone/>
            </a:pPr>
            <a:endParaRPr sz="3600" b="0" i="0" u="none" strike="noStrike" cap="none">
              <a:solidFill>
                <a:schemeClr val="dk1"/>
              </a:solidFill>
              <a:latin typeface="Calibri"/>
              <a:ea typeface="Calibri"/>
              <a:cs typeface="Calibri"/>
              <a:sym typeface="Calibri"/>
            </a:endParaRPr>
          </a:p>
          <a:p>
            <a:pPr marL="514350" marR="0" lvl="0" indent="-514350" algn="l" rtl="0">
              <a:spcBef>
                <a:spcPts val="0"/>
              </a:spcBef>
              <a:spcAft>
                <a:spcPts val="0"/>
              </a:spcAft>
              <a:buClr>
                <a:schemeClr val="dk1"/>
              </a:buClr>
              <a:buSzPts val="3600"/>
              <a:buFont typeface="Courier New"/>
              <a:buChar char="o"/>
            </a:pPr>
            <a:r>
              <a:rPr lang="en-US" sz="3600">
                <a:solidFill>
                  <a:schemeClr val="dk1"/>
                </a:solidFill>
                <a:latin typeface="Calibri"/>
                <a:ea typeface="Calibri"/>
                <a:cs typeface="Calibri"/>
                <a:sym typeface="Calibri"/>
              </a:rPr>
              <a:t>Acknowledge adults with airway &amp; sleep disorders began as children with airway &amp; sleep disorders  and that the #1 risk factor for the development of pediatric OSA is cranio-facial structure  - and this can be modified</a:t>
            </a:r>
            <a:endParaRPr/>
          </a:p>
          <a:p>
            <a:pPr marL="514350" marR="0" lvl="0" indent="-285750" algn="l" rtl="0">
              <a:spcBef>
                <a:spcPts val="0"/>
              </a:spcBef>
              <a:spcAft>
                <a:spcPts val="0"/>
              </a:spcAft>
              <a:buClr>
                <a:schemeClr val="dk1"/>
              </a:buClr>
              <a:buSzPts val="3600"/>
              <a:buFont typeface="Courier New"/>
              <a:buNone/>
            </a:pPr>
            <a:endParaRPr sz="3600">
              <a:solidFill>
                <a:schemeClr val="dk1"/>
              </a:solidFill>
              <a:latin typeface="Calibri"/>
              <a:ea typeface="Calibri"/>
              <a:cs typeface="Calibri"/>
              <a:sym typeface="Calibri"/>
            </a:endParaRPr>
          </a:p>
          <a:p>
            <a:pPr marL="514350" marR="0" lvl="0" indent="-514350" algn="l" rtl="0">
              <a:spcBef>
                <a:spcPts val="0"/>
              </a:spcBef>
              <a:spcAft>
                <a:spcPts val="0"/>
              </a:spcAft>
              <a:buClr>
                <a:schemeClr val="dk1"/>
              </a:buClr>
              <a:buSzPts val="3600"/>
              <a:buFont typeface="Courier New"/>
              <a:buChar char="o"/>
            </a:pPr>
            <a:r>
              <a:rPr lang="en-US" sz="3600">
                <a:solidFill>
                  <a:schemeClr val="dk1"/>
                </a:solidFill>
                <a:latin typeface="Calibri"/>
                <a:ea typeface="Calibri"/>
                <a:cs typeface="Calibri"/>
                <a:sym typeface="Calibri"/>
              </a:rPr>
              <a:t>Emphasize the need for COLLABORATIVE and MULTIDISCIPLINARY TREATMENT TEAMS</a:t>
            </a:r>
            <a:endParaRPr/>
          </a:p>
          <a:p>
            <a:pPr marL="428625" marR="0" lvl="0" indent="-257175" algn="l" rtl="0">
              <a:spcBef>
                <a:spcPts val="0"/>
              </a:spcBef>
              <a:spcAft>
                <a:spcPts val="0"/>
              </a:spcAft>
              <a:buClr>
                <a:schemeClr val="dk1"/>
              </a:buClr>
              <a:buSzPts val="2700"/>
              <a:buFont typeface="Courier New"/>
              <a:buNone/>
            </a:pPr>
            <a:endParaRPr sz="27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29" descr="Graphical user interface, text, application&#10;&#10;Description automatically generated"/>
          <p:cNvPicPr preferRelativeResize="0"/>
          <p:nvPr/>
        </p:nvPicPr>
        <p:blipFill rotWithShape="1">
          <a:blip r:embed="rId3">
            <a:alphaModFix amt="11000"/>
          </a:blip>
          <a:srcRect/>
          <a:stretch/>
        </p:blipFill>
        <p:spPr>
          <a:xfrm>
            <a:off x="1" y="1"/>
            <a:ext cx="18050933" cy="10153646"/>
          </a:xfrm>
          <a:custGeom>
            <a:avLst/>
            <a:gdLst/>
            <a:ahLst/>
            <a:cxnLst/>
            <a:rect l="l" t="t" r="r" b="b"/>
            <a:pathLst>
              <a:path w="18050933" h="10153646" fill="none" extrusionOk="0">
                <a:moveTo>
                  <a:pt x="0" y="0"/>
                </a:moveTo>
                <a:cubicBezTo>
                  <a:pt x="71809" y="5559"/>
                  <a:pt x="108042" y="-7368"/>
                  <a:pt x="152739" y="0"/>
                </a:cubicBezTo>
                <a:cubicBezTo>
                  <a:pt x="197436" y="7368"/>
                  <a:pt x="255938" y="-1087"/>
                  <a:pt x="305477" y="0"/>
                </a:cubicBezTo>
                <a:cubicBezTo>
                  <a:pt x="355016" y="1087"/>
                  <a:pt x="997761" y="21871"/>
                  <a:pt x="1180253" y="0"/>
                </a:cubicBezTo>
                <a:cubicBezTo>
                  <a:pt x="1362745" y="-21871"/>
                  <a:pt x="1284512" y="-4409"/>
                  <a:pt x="1332992" y="0"/>
                </a:cubicBezTo>
                <a:cubicBezTo>
                  <a:pt x="1381472" y="4409"/>
                  <a:pt x="1915507" y="-2985"/>
                  <a:pt x="2388277" y="0"/>
                </a:cubicBezTo>
                <a:cubicBezTo>
                  <a:pt x="2861048" y="2985"/>
                  <a:pt x="2748947" y="-11648"/>
                  <a:pt x="3082544" y="0"/>
                </a:cubicBezTo>
                <a:cubicBezTo>
                  <a:pt x="3416141" y="11648"/>
                  <a:pt x="3584498" y="4821"/>
                  <a:pt x="3776811" y="0"/>
                </a:cubicBezTo>
                <a:cubicBezTo>
                  <a:pt x="3969124" y="-4821"/>
                  <a:pt x="4007925" y="15539"/>
                  <a:pt x="4110059" y="0"/>
                </a:cubicBezTo>
                <a:cubicBezTo>
                  <a:pt x="4212193" y="-15539"/>
                  <a:pt x="4359300" y="3255"/>
                  <a:pt x="4443307" y="0"/>
                </a:cubicBezTo>
                <a:cubicBezTo>
                  <a:pt x="4527314" y="-3255"/>
                  <a:pt x="4796921" y="22016"/>
                  <a:pt x="4957064" y="0"/>
                </a:cubicBezTo>
                <a:cubicBezTo>
                  <a:pt x="5117207" y="-22016"/>
                  <a:pt x="5038887" y="3736"/>
                  <a:pt x="5109803" y="0"/>
                </a:cubicBezTo>
                <a:cubicBezTo>
                  <a:pt x="5180719" y="-3736"/>
                  <a:pt x="5482839" y="-22387"/>
                  <a:pt x="5804069" y="0"/>
                </a:cubicBezTo>
                <a:cubicBezTo>
                  <a:pt x="6125299" y="22387"/>
                  <a:pt x="6195278" y="4470"/>
                  <a:pt x="6498336" y="0"/>
                </a:cubicBezTo>
                <a:cubicBezTo>
                  <a:pt x="6801394" y="-4470"/>
                  <a:pt x="7159364" y="-40393"/>
                  <a:pt x="7373112" y="0"/>
                </a:cubicBezTo>
                <a:cubicBezTo>
                  <a:pt x="7586860" y="40393"/>
                  <a:pt x="8104867" y="-1259"/>
                  <a:pt x="8428397" y="0"/>
                </a:cubicBezTo>
                <a:cubicBezTo>
                  <a:pt x="8751928" y="1259"/>
                  <a:pt x="9171648" y="21928"/>
                  <a:pt x="9483682" y="0"/>
                </a:cubicBezTo>
                <a:cubicBezTo>
                  <a:pt x="9795717" y="-21928"/>
                  <a:pt x="10256283" y="-34027"/>
                  <a:pt x="10538968" y="0"/>
                </a:cubicBezTo>
                <a:cubicBezTo>
                  <a:pt x="10821653" y="34027"/>
                  <a:pt x="10824697" y="-13950"/>
                  <a:pt x="11052725" y="0"/>
                </a:cubicBezTo>
                <a:cubicBezTo>
                  <a:pt x="11280753" y="13950"/>
                  <a:pt x="11223367" y="8764"/>
                  <a:pt x="11385973" y="0"/>
                </a:cubicBezTo>
                <a:cubicBezTo>
                  <a:pt x="11548579" y="-8764"/>
                  <a:pt x="11917891" y="-31549"/>
                  <a:pt x="12260749" y="0"/>
                </a:cubicBezTo>
                <a:cubicBezTo>
                  <a:pt x="12603607" y="31549"/>
                  <a:pt x="12467421" y="-88"/>
                  <a:pt x="12593997" y="0"/>
                </a:cubicBezTo>
                <a:cubicBezTo>
                  <a:pt x="12720573" y="88"/>
                  <a:pt x="13096245" y="33470"/>
                  <a:pt x="13288264" y="0"/>
                </a:cubicBezTo>
                <a:cubicBezTo>
                  <a:pt x="13480283" y="-33470"/>
                  <a:pt x="14112646" y="-18683"/>
                  <a:pt x="14343549" y="0"/>
                </a:cubicBezTo>
                <a:cubicBezTo>
                  <a:pt x="14574453" y="18683"/>
                  <a:pt x="14437502" y="7026"/>
                  <a:pt x="14496288" y="0"/>
                </a:cubicBezTo>
                <a:cubicBezTo>
                  <a:pt x="14555074" y="-7026"/>
                  <a:pt x="15176131" y="52743"/>
                  <a:pt x="15551573" y="0"/>
                </a:cubicBezTo>
                <a:cubicBezTo>
                  <a:pt x="15927016" y="-52743"/>
                  <a:pt x="16085812" y="-6840"/>
                  <a:pt x="16426349" y="0"/>
                </a:cubicBezTo>
                <a:cubicBezTo>
                  <a:pt x="16766886" y="6840"/>
                  <a:pt x="17644491" y="57647"/>
                  <a:pt x="18050933" y="0"/>
                </a:cubicBezTo>
                <a:cubicBezTo>
                  <a:pt x="18051741" y="158645"/>
                  <a:pt x="18070319" y="261260"/>
                  <a:pt x="18050933" y="473837"/>
                </a:cubicBezTo>
                <a:cubicBezTo>
                  <a:pt x="18031547" y="686414"/>
                  <a:pt x="18007206" y="1108316"/>
                  <a:pt x="18050933" y="1353819"/>
                </a:cubicBezTo>
                <a:cubicBezTo>
                  <a:pt x="18094660" y="1599322"/>
                  <a:pt x="18055088" y="1783576"/>
                  <a:pt x="18050933" y="2030729"/>
                </a:cubicBezTo>
                <a:cubicBezTo>
                  <a:pt x="18046779" y="2277882"/>
                  <a:pt x="18060785" y="2288938"/>
                  <a:pt x="18050933" y="2504566"/>
                </a:cubicBezTo>
                <a:cubicBezTo>
                  <a:pt x="18041081" y="2720194"/>
                  <a:pt x="18073870" y="3102627"/>
                  <a:pt x="18050933" y="3283012"/>
                </a:cubicBezTo>
                <a:cubicBezTo>
                  <a:pt x="18027996" y="3463397"/>
                  <a:pt x="18026796" y="3634917"/>
                  <a:pt x="18050933" y="3959922"/>
                </a:cubicBezTo>
                <a:cubicBezTo>
                  <a:pt x="18075071" y="4284927"/>
                  <a:pt x="18035532" y="4267823"/>
                  <a:pt x="18050933" y="4433759"/>
                </a:cubicBezTo>
                <a:cubicBezTo>
                  <a:pt x="18066334" y="4599695"/>
                  <a:pt x="18031988" y="4795276"/>
                  <a:pt x="18050933" y="4907596"/>
                </a:cubicBezTo>
                <a:cubicBezTo>
                  <a:pt x="18069878" y="5019916"/>
                  <a:pt x="18040107" y="5254125"/>
                  <a:pt x="18050933" y="5584505"/>
                </a:cubicBezTo>
                <a:cubicBezTo>
                  <a:pt x="18061759" y="5914885"/>
                  <a:pt x="18018985" y="6077024"/>
                  <a:pt x="18050933" y="6261415"/>
                </a:cubicBezTo>
                <a:cubicBezTo>
                  <a:pt x="18082882" y="6445806"/>
                  <a:pt x="18065730" y="6833209"/>
                  <a:pt x="18050933" y="7039861"/>
                </a:cubicBezTo>
                <a:cubicBezTo>
                  <a:pt x="18036136" y="7246513"/>
                  <a:pt x="18024068" y="7430728"/>
                  <a:pt x="18050933" y="7716771"/>
                </a:cubicBezTo>
                <a:cubicBezTo>
                  <a:pt x="18077799" y="8002814"/>
                  <a:pt x="18071775" y="8077190"/>
                  <a:pt x="18050933" y="8190608"/>
                </a:cubicBezTo>
                <a:cubicBezTo>
                  <a:pt x="18030091" y="8304026"/>
                  <a:pt x="18022592" y="8662530"/>
                  <a:pt x="18050933" y="8969054"/>
                </a:cubicBezTo>
                <a:cubicBezTo>
                  <a:pt x="18079274" y="9275578"/>
                  <a:pt x="18044959" y="9240821"/>
                  <a:pt x="18050933" y="9341354"/>
                </a:cubicBezTo>
                <a:cubicBezTo>
                  <a:pt x="18056907" y="9441887"/>
                  <a:pt x="18053607" y="9753207"/>
                  <a:pt x="18050933" y="10153646"/>
                </a:cubicBezTo>
                <a:cubicBezTo>
                  <a:pt x="17898206" y="10159933"/>
                  <a:pt x="17766165" y="10164177"/>
                  <a:pt x="17537176" y="10153646"/>
                </a:cubicBezTo>
                <a:cubicBezTo>
                  <a:pt x="17308187" y="10143115"/>
                  <a:pt x="17046080" y="10140154"/>
                  <a:pt x="16662400" y="10153646"/>
                </a:cubicBezTo>
                <a:cubicBezTo>
                  <a:pt x="16278720" y="10167138"/>
                  <a:pt x="16221087" y="10157356"/>
                  <a:pt x="15968133" y="10153646"/>
                </a:cubicBezTo>
                <a:cubicBezTo>
                  <a:pt x="15715179" y="10149936"/>
                  <a:pt x="15365907" y="10105890"/>
                  <a:pt x="14912848" y="10153646"/>
                </a:cubicBezTo>
                <a:cubicBezTo>
                  <a:pt x="14459789" y="10201402"/>
                  <a:pt x="14140828" y="10151409"/>
                  <a:pt x="13857562" y="10153646"/>
                </a:cubicBezTo>
                <a:cubicBezTo>
                  <a:pt x="13574296" y="10155883"/>
                  <a:pt x="13256795" y="10117276"/>
                  <a:pt x="12802277" y="10153646"/>
                </a:cubicBezTo>
                <a:cubicBezTo>
                  <a:pt x="12347759" y="10190016"/>
                  <a:pt x="12170513" y="10122753"/>
                  <a:pt x="11746992" y="10153646"/>
                </a:cubicBezTo>
                <a:cubicBezTo>
                  <a:pt x="11323471" y="10184539"/>
                  <a:pt x="10955521" y="10167100"/>
                  <a:pt x="10691706" y="10153646"/>
                </a:cubicBezTo>
                <a:cubicBezTo>
                  <a:pt x="10427891" y="10140192"/>
                  <a:pt x="10374579" y="10169292"/>
                  <a:pt x="10177949" y="10153646"/>
                </a:cubicBezTo>
                <a:cubicBezTo>
                  <a:pt x="9981319" y="10138000"/>
                  <a:pt x="9523868" y="10154634"/>
                  <a:pt x="9303173" y="10153646"/>
                </a:cubicBezTo>
                <a:cubicBezTo>
                  <a:pt x="9082478" y="10152658"/>
                  <a:pt x="8484491" y="10112891"/>
                  <a:pt x="8247888" y="10153646"/>
                </a:cubicBezTo>
                <a:cubicBezTo>
                  <a:pt x="8011286" y="10194401"/>
                  <a:pt x="7544247" y="10193146"/>
                  <a:pt x="7192603" y="10153646"/>
                </a:cubicBezTo>
                <a:cubicBezTo>
                  <a:pt x="6840959" y="10114146"/>
                  <a:pt x="6753909" y="10189148"/>
                  <a:pt x="6317827" y="10153646"/>
                </a:cubicBezTo>
                <a:cubicBezTo>
                  <a:pt x="5881745" y="10118144"/>
                  <a:pt x="5859221" y="10178066"/>
                  <a:pt x="5623560" y="10153646"/>
                </a:cubicBezTo>
                <a:cubicBezTo>
                  <a:pt x="5387899" y="10129226"/>
                  <a:pt x="4796027" y="10135550"/>
                  <a:pt x="4568275" y="10153646"/>
                </a:cubicBezTo>
                <a:cubicBezTo>
                  <a:pt x="4340523" y="10171742"/>
                  <a:pt x="4260774" y="10160424"/>
                  <a:pt x="4054517" y="10153646"/>
                </a:cubicBezTo>
                <a:cubicBezTo>
                  <a:pt x="3848260" y="10146868"/>
                  <a:pt x="3690351" y="10165186"/>
                  <a:pt x="3360251" y="10153646"/>
                </a:cubicBezTo>
                <a:cubicBezTo>
                  <a:pt x="3030151" y="10142106"/>
                  <a:pt x="2878426" y="10133222"/>
                  <a:pt x="2665984" y="10153646"/>
                </a:cubicBezTo>
                <a:cubicBezTo>
                  <a:pt x="2453542" y="10174070"/>
                  <a:pt x="1862808" y="10114382"/>
                  <a:pt x="1610699" y="10153646"/>
                </a:cubicBezTo>
                <a:cubicBezTo>
                  <a:pt x="1358590" y="10192910"/>
                  <a:pt x="922165" y="10151217"/>
                  <a:pt x="735923" y="10153646"/>
                </a:cubicBezTo>
                <a:cubicBezTo>
                  <a:pt x="549681" y="10156075"/>
                  <a:pt x="266799" y="10164244"/>
                  <a:pt x="0" y="10153646"/>
                </a:cubicBezTo>
                <a:cubicBezTo>
                  <a:pt x="3913" y="9893725"/>
                  <a:pt x="25747" y="9721280"/>
                  <a:pt x="0" y="9375200"/>
                </a:cubicBezTo>
                <a:cubicBezTo>
                  <a:pt x="-25747" y="9029120"/>
                  <a:pt x="4022" y="8851089"/>
                  <a:pt x="0" y="8698290"/>
                </a:cubicBezTo>
                <a:cubicBezTo>
                  <a:pt x="-4022" y="8545491"/>
                  <a:pt x="8210" y="8226244"/>
                  <a:pt x="0" y="7919844"/>
                </a:cubicBezTo>
                <a:cubicBezTo>
                  <a:pt x="-8210" y="7613444"/>
                  <a:pt x="18375" y="7421286"/>
                  <a:pt x="0" y="7039861"/>
                </a:cubicBezTo>
                <a:cubicBezTo>
                  <a:pt x="-18375" y="6658436"/>
                  <a:pt x="-21770" y="6777718"/>
                  <a:pt x="0" y="6566024"/>
                </a:cubicBezTo>
                <a:cubicBezTo>
                  <a:pt x="21770" y="6354330"/>
                  <a:pt x="31517" y="6007188"/>
                  <a:pt x="0" y="5686042"/>
                </a:cubicBezTo>
                <a:cubicBezTo>
                  <a:pt x="-31517" y="5364896"/>
                  <a:pt x="-8408" y="5395206"/>
                  <a:pt x="0" y="5313741"/>
                </a:cubicBezTo>
                <a:cubicBezTo>
                  <a:pt x="8408" y="5232276"/>
                  <a:pt x="17697" y="4844041"/>
                  <a:pt x="0" y="4535295"/>
                </a:cubicBezTo>
                <a:cubicBezTo>
                  <a:pt x="-17697" y="4226549"/>
                  <a:pt x="3112" y="4341138"/>
                  <a:pt x="0" y="4162995"/>
                </a:cubicBezTo>
                <a:cubicBezTo>
                  <a:pt x="-3112" y="3984852"/>
                  <a:pt x="-8565" y="3785196"/>
                  <a:pt x="0" y="3689158"/>
                </a:cubicBezTo>
                <a:cubicBezTo>
                  <a:pt x="8565" y="3593120"/>
                  <a:pt x="13097" y="3231567"/>
                  <a:pt x="0" y="2910712"/>
                </a:cubicBezTo>
                <a:cubicBezTo>
                  <a:pt x="-13097" y="2589857"/>
                  <a:pt x="-13244" y="2425183"/>
                  <a:pt x="0" y="2132266"/>
                </a:cubicBezTo>
                <a:cubicBezTo>
                  <a:pt x="13244" y="1839349"/>
                  <a:pt x="-14641" y="1859601"/>
                  <a:pt x="0" y="1759965"/>
                </a:cubicBezTo>
                <a:cubicBezTo>
                  <a:pt x="14641" y="1660329"/>
                  <a:pt x="-3059" y="1232832"/>
                  <a:pt x="0" y="1083056"/>
                </a:cubicBezTo>
                <a:cubicBezTo>
                  <a:pt x="3059" y="933280"/>
                  <a:pt x="-7669" y="712101"/>
                  <a:pt x="0" y="609219"/>
                </a:cubicBezTo>
                <a:cubicBezTo>
                  <a:pt x="7669" y="506337"/>
                  <a:pt x="21052" y="199820"/>
                  <a:pt x="0" y="0"/>
                </a:cubicBezTo>
                <a:close/>
              </a:path>
              <a:path w="18050933" h="10153646" extrusionOk="0">
                <a:moveTo>
                  <a:pt x="0" y="0"/>
                </a:moveTo>
                <a:cubicBezTo>
                  <a:pt x="77511" y="-11083"/>
                  <a:pt x="198105" y="1664"/>
                  <a:pt x="333248" y="0"/>
                </a:cubicBezTo>
                <a:cubicBezTo>
                  <a:pt x="468391" y="-1664"/>
                  <a:pt x="577127" y="-12046"/>
                  <a:pt x="666496" y="0"/>
                </a:cubicBezTo>
                <a:cubicBezTo>
                  <a:pt x="755865" y="12046"/>
                  <a:pt x="1455145" y="44126"/>
                  <a:pt x="1721781" y="0"/>
                </a:cubicBezTo>
                <a:cubicBezTo>
                  <a:pt x="1988418" y="-44126"/>
                  <a:pt x="2092862" y="-9672"/>
                  <a:pt x="2416048" y="0"/>
                </a:cubicBezTo>
                <a:cubicBezTo>
                  <a:pt x="2739234" y="9672"/>
                  <a:pt x="2744853" y="-6768"/>
                  <a:pt x="2929805" y="0"/>
                </a:cubicBezTo>
                <a:cubicBezTo>
                  <a:pt x="3114757" y="6768"/>
                  <a:pt x="3189218" y="11797"/>
                  <a:pt x="3263053" y="0"/>
                </a:cubicBezTo>
                <a:cubicBezTo>
                  <a:pt x="3336888" y="-11797"/>
                  <a:pt x="3440567" y="-15340"/>
                  <a:pt x="3596301" y="0"/>
                </a:cubicBezTo>
                <a:cubicBezTo>
                  <a:pt x="3752035" y="15340"/>
                  <a:pt x="4249780" y="1079"/>
                  <a:pt x="4651587" y="0"/>
                </a:cubicBezTo>
                <a:cubicBezTo>
                  <a:pt x="5053394" y="-1079"/>
                  <a:pt x="4743709" y="3517"/>
                  <a:pt x="4804325" y="0"/>
                </a:cubicBezTo>
                <a:cubicBezTo>
                  <a:pt x="4864941" y="-3517"/>
                  <a:pt x="5065645" y="10546"/>
                  <a:pt x="5137573" y="0"/>
                </a:cubicBezTo>
                <a:cubicBezTo>
                  <a:pt x="5209501" y="-10546"/>
                  <a:pt x="5745818" y="17555"/>
                  <a:pt x="6192859" y="0"/>
                </a:cubicBezTo>
                <a:cubicBezTo>
                  <a:pt x="6639900" y="-17555"/>
                  <a:pt x="6565551" y="15130"/>
                  <a:pt x="6706616" y="0"/>
                </a:cubicBezTo>
                <a:cubicBezTo>
                  <a:pt x="6847681" y="-15130"/>
                  <a:pt x="6807004" y="2967"/>
                  <a:pt x="6859355" y="0"/>
                </a:cubicBezTo>
                <a:cubicBezTo>
                  <a:pt x="6911706" y="-2967"/>
                  <a:pt x="7120901" y="-9527"/>
                  <a:pt x="7192603" y="0"/>
                </a:cubicBezTo>
                <a:cubicBezTo>
                  <a:pt x="7264305" y="9527"/>
                  <a:pt x="7655931" y="-15036"/>
                  <a:pt x="7886869" y="0"/>
                </a:cubicBezTo>
                <a:cubicBezTo>
                  <a:pt x="8117807" y="15036"/>
                  <a:pt x="8446698" y="16989"/>
                  <a:pt x="8761645" y="0"/>
                </a:cubicBezTo>
                <a:cubicBezTo>
                  <a:pt x="9076592" y="-16989"/>
                  <a:pt x="9306480" y="-37929"/>
                  <a:pt x="9636421" y="0"/>
                </a:cubicBezTo>
                <a:cubicBezTo>
                  <a:pt x="9966362" y="37929"/>
                  <a:pt x="9751551" y="-6335"/>
                  <a:pt x="9789160" y="0"/>
                </a:cubicBezTo>
                <a:cubicBezTo>
                  <a:pt x="9826769" y="6335"/>
                  <a:pt x="10397580" y="-3938"/>
                  <a:pt x="10663936" y="0"/>
                </a:cubicBezTo>
                <a:cubicBezTo>
                  <a:pt x="10930292" y="3938"/>
                  <a:pt x="10780308" y="-3642"/>
                  <a:pt x="10816674" y="0"/>
                </a:cubicBezTo>
                <a:cubicBezTo>
                  <a:pt x="10853040" y="3642"/>
                  <a:pt x="11165112" y="7745"/>
                  <a:pt x="11510941" y="0"/>
                </a:cubicBezTo>
                <a:cubicBezTo>
                  <a:pt x="11856770" y="-7745"/>
                  <a:pt x="12002796" y="-34665"/>
                  <a:pt x="12205208" y="0"/>
                </a:cubicBezTo>
                <a:cubicBezTo>
                  <a:pt x="12407620" y="34665"/>
                  <a:pt x="12732366" y="-34600"/>
                  <a:pt x="12899474" y="0"/>
                </a:cubicBezTo>
                <a:cubicBezTo>
                  <a:pt x="13066582" y="34600"/>
                  <a:pt x="12987599" y="-692"/>
                  <a:pt x="13052213" y="0"/>
                </a:cubicBezTo>
                <a:cubicBezTo>
                  <a:pt x="13116827" y="692"/>
                  <a:pt x="13149512" y="5533"/>
                  <a:pt x="13204952" y="0"/>
                </a:cubicBezTo>
                <a:cubicBezTo>
                  <a:pt x="13260392" y="-5533"/>
                  <a:pt x="13281422" y="2562"/>
                  <a:pt x="13357690" y="0"/>
                </a:cubicBezTo>
                <a:cubicBezTo>
                  <a:pt x="13433958" y="-2562"/>
                  <a:pt x="13529654" y="14413"/>
                  <a:pt x="13690938" y="0"/>
                </a:cubicBezTo>
                <a:cubicBezTo>
                  <a:pt x="13852222" y="-14413"/>
                  <a:pt x="14245543" y="36794"/>
                  <a:pt x="14565714" y="0"/>
                </a:cubicBezTo>
                <a:cubicBezTo>
                  <a:pt x="14885885" y="-36794"/>
                  <a:pt x="15199203" y="7230"/>
                  <a:pt x="15621000" y="0"/>
                </a:cubicBezTo>
                <a:cubicBezTo>
                  <a:pt x="16042797" y="-7230"/>
                  <a:pt x="15861276" y="9568"/>
                  <a:pt x="15954248" y="0"/>
                </a:cubicBezTo>
                <a:cubicBezTo>
                  <a:pt x="16047220" y="-9568"/>
                  <a:pt x="16136627" y="-5813"/>
                  <a:pt x="16287496" y="0"/>
                </a:cubicBezTo>
                <a:cubicBezTo>
                  <a:pt x="16438365" y="5813"/>
                  <a:pt x="16673828" y="10371"/>
                  <a:pt x="16981762" y="0"/>
                </a:cubicBezTo>
                <a:cubicBezTo>
                  <a:pt x="17289696" y="-10371"/>
                  <a:pt x="17589514" y="-29347"/>
                  <a:pt x="18050933" y="0"/>
                </a:cubicBezTo>
                <a:cubicBezTo>
                  <a:pt x="18043309" y="132937"/>
                  <a:pt x="18049103" y="343900"/>
                  <a:pt x="18050933" y="473837"/>
                </a:cubicBezTo>
                <a:cubicBezTo>
                  <a:pt x="18052763" y="603774"/>
                  <a:pt x="18082670" y="886563"/>
                  <a:pt x="18050933" y="1252283"/>
                </a:cubicBezTo>
                <a:cubicBezTo>
                  <a:pt x="18019196" y="1618003"/>
                  <a:pt x="18041157" y="1880498"/>
                  <a:pt x="18050933" y="2132266"/>
                </a:cubicBezTo>
                <a:cubicBezTo>
                  <a:pt x="18060709" y="2384034"/>
                  <a:pt x="18084360" y="2576364"/>
                  <a:pt x="18050933" y="2910712"/>
                </a:cubicBezTo>
                <a:cubicBezTo>
                  <a:pt x="18017506" y="3245060"/>
                  <a:pt x="18057176" y="3444064"/>
                  <a:pt x="18050933" y="3587622"/>
                </a:cubicBezTo>
                <a:cubicBezTo>
                  <a:pt x="18044691" y="3731180"/>
                  <a:pt x="18074535" y="3843542"/>
                  <a:pt x="18050933" y="4061458"/>
                </a:cubicBezTo>
                <a:cubicBezTo>
                  <a:pt x="18027331" y="4279374"/>
                  <a:pt x="18077980" y="4598415"/>
                  <a:pt x="18050933" y="4738368"/>
                </a:cubicBezTo>
                <a:cubicBezTo>
                  <a:pt x="18023887" y="4878321"/>
                  <a:pt x="18027587" y="5190797"/>
                  <a:pt x="18050933" y="5618351"/>
                </a:cubicBezTo>
                <a:cubicBezTo>
                  <a:pt x="18074279" y="6045905"/>
                  <a:pt x="18036679" y="6105384"/>
                  <a:pt x="18050933" y="6396797"/>
                </a:cubicBezTo>
                <a:cubicBezTo>
                  <a:pt x="18065187" y="6688210"/>
                  <a:pt x="18064232" y="6747657"/>
                  <a:pt x="18050933" y="6972170"/>
                </a:cubicBezTo>
                <a:cubicBezTo>
                  <a:pt x="18037634" y="7196683"/>
                  <a:pt x="18046017" y="7582071"/>
                  <a:pt x="18050933" y="7750616"/>
                </a:cubicBezTo>
                <a:cubicBezTo>
                  <a:pt x="18055849" y="7919161"/>
                  <a:pt x="18038784" y="7968259"/>
                  <a:pt x="18050933" y="8122917"/>
                </a:cubicBezTo>
                <a:cubicBezTo>
                  <a:pt x="18063082" y="8277575"/>
                  <a:pt x="18026760" y="8499239"/>
                  <a:pt x="18050933" y="8799827"/>
                </a:cubicBezTo>
                <a:cubicBezTo>
                  <a:pt x="18075107" y="9100415"/>
                  <a:pt x="18084924" y="9406837"/>
                  <a:pt x="18050933" y="9578273"/>
                </a:cubicBezTo>
                <a:cubicBezTo>
                  <a:pt x="18016942" y="9749709"/>
                  <a:pt x="18051188" y="9965253"/>
                  <a:pt x="18050933" y="10153646"/>
                </a:cubicBezTo>
                <a:cubicBezTo>
                  <a:pt x="17908395" y="10141896"/>
                  <a:pt x="17856413" y="10165144"/>
                  <a:pt x="17717685" y="10153646"/>
                </a:cubicBezTo>
                <a:cubicBezTo>
                  <a:pt x="17578957" y="10142148"/>
                  <a:pt x="17474118" y="10152172"/>
                  <a:pt x="17384437" y="10153646"/>
                </a:cubicBezTo>
                <a:cubicBezTo>
                  <a:pt x="17294756" y="10155120"/>
                  <a:pt x="16773393" y="10193986"/>
                  <a:pt x="16509661" y="10153646"/>
                </a:cubicBezTo>
                <a:cubicBezTo>
                  <a:pt x="16245929" y="10113306"/>
                  <a:pt x="16068441" y="10160171"/>
                  <a:pt x="15815394" y="10153646"/>
                </a:cubicBezTo>
                <a:cubicBezTo>
                  <a:pt x="15562347" y="10147121"/>
                  <a:pt x="15317444" y="10182558"/>
                  <a:pt x="14940618" y="10153646"/>
                </a:cubicBezTo>
                <a:cubicBezTo>
                  <a:pt x="14563792" y="10124734"/>
                  <a:pt x="14577096" y="10137065"/>
                  <a:pt x="14426861" y="10153646"/>
                </a:cubicBezTo>
                <a:cubicBezTo>
                  <a:pt x="14276626" y="10170227"/>
                  <a:pt x="13792306" y="10104290"/>
                  <a:pt x="13371576" y="10153646"/>
                </a:cubicBezTo>
                <a:cubicBezTo>
                  <a:pt x="12950846" y="10203002"/>
                  <a:pt x="13275096" y="10152442"/>
                  <a:pt x="13218837" y="10153646"/>
                </a:cubicBezTo>
                <a:cubicBezTo>
                  <a:pt x="13162578" y="10154850"/>
                  <a:pt x="12423984" y="10116073"/>
                  <a:pt x="12163552" y="10153646"/>
                </a:cubicBezTo>
                <a:cubicBezTo>
                  <a:pt x="11903121" y="10191219"/>
                  <a:pt x="11744380" y="10149513"/>
                  <a:pt x="11469285" y="10153646"/>
                </a:cubicBezTo>
                <a:cubicBezTo>
                  <a:pt x="11194190" y="10157779"/>
                  <a:pt x="10831998" y="10195361"/>
                  <a:pt x="10414000" y="10153646"/>
                </a:cubicBezTo>
                <a:cubicBezTo>
                  <a:pt x="9996003" y="10111931"/>
                  <a:pt x="9874302" y="10157832"/>
                  <a:pt x="9719733" y="10153646"/>
                </a:cubicBezTo>
                <a:cubicBezTo>
                  <a:pt x="9565164" y="10149460"/>
                  <a:pt x="9062332" y="10154178"/>
                  <a:pt x="8664448" y="10153646"/>
                </a:cubicBezTo>
                <a:cubicBezTo>
                  <a:pt x="8266565" y="10153114"/>
                  <a:pt x="8086987" y="10196296"/>
                  <a:pt x="7789672" y="10153646"/>
                </a:cubicBezTo>
                <a:cubicBezTo>
                  <a:pt x="7492357" y="10110996"/>
                  <a:pt x="7238376" y="10160007"/>
                  <a:pt x="7095405" y="10153646"/>
                </a:cubicBezTo>
                <a:cubicBezTo>
                  <a:pt x="6952434" y="10147285"/>
                  <a:pt x="7014348" y="10156255"/>
                  <a:pt x="6942667" y="10153646"/>
                </a:cubicBezTo>
                <a:cubicBezTo>
                  <a:pt x="6870986" y="10151037"/>
                  <a:pt x="6293124" y="10165954"/>
                  <a:pt x="5887381" y="10153646"/>
                </a:cubicBezTo>
                <a:cubicBezTo>
                  <a:pt x="5481638" y="10141338"/>
                  <a:pt x="5653028" y="10159100"/>
                  <a:pt x="5554133" y="10153646"/>
                </a:cubicBezTo>
                <a:cubicBezTo>
                  <a:pt x="5455238" y="10148192"/>
                  <a:pt x="4756000" y="10109378"/>
                  <a:pt x="4498848" y="10153646"/>
                </a:cubicBezTo>
                <a:cubicBezTo>
                  <a:pt x="4241697" y="10197914"/>
                  <a:pt x="3752955" y="10192719"/>
                  <a:pt x="3443563" y="10153646"/>
                </a:cubicBezTo>
                <a:cubicBezTo>
                  <a:pt x="3134172" y="10114573"/>
                  <a:pt x="2960955" y="10148773"/>
                  <a:pt x="2749296" y="10153646"/>
                </a:cubicBezTo>
                <a:cubicBezTo>
                  <a:pt x="2537637" y="10158519"/>
                  <a:pt x="2075162" y="10139021"/>
                  <a:pt x="1694011" y="10153646"/>
                </a:cubicBezTo>
                <a:cubicBezTo>
                  <a:pt x="1312860" y="10168271"/>
                  <a:pt x="1211220" y="10170365"/>
                  <a:pt x="999744" y="10153646"/>
                </a:cubicBezTo>
                <a:cubicBezTo>
                  <a:pt x="788268" y="10136927"/>
                  <a:pt x="905423" y="10157316"/>
                  <a:pt x="847005" y="10153646"/>
                </a:cubicBezTo>
                <a:cubicBezTo>
                  <a:pt x="788587" y="10149976"/>
                  <a:pt x="379000" y="10167487"/>
                  <a:pt x="0" y="10153646"/>
                </a:cubicBezTo>
                <a:cubicBezTo>
                  <a:pt x="2711" y="9966684"/>
                  <a:pt x="12985" y="9806164"/>
                  <a:pt x="0" y="9578273"/>
                </a:cubicBezTo>
                <a:cubicBezTo>
                  <a:pt x="-12985" y="9350382"/>
                  <a:pt x="-39741" y="8959482"/>
                  <a:pt x="0" y="8698290"/>
                </a:cubicBezTo>
                <a:cubicBezTo>
                  <a:pt x="39741" y="8437098"/>
                  <a:pt x="32905" y="8199620"/>
                  <a:pt x="0" y="8021380"/>
                </a:cubicBezTo>
                <a:cubicBezTo>
                  <a:pt x="-32905" y="7843140"/>
                  <a:pt x="9829" y="7421271"/>
                  <a:pt x="0" y="7141398"/>
                </a:cubicBezTo>
                <a:cubicBezTo>
                  <a:pt x="-9829" y="6861525"/>
                  <a:pt x="-19457" y="6750134"/>
                  <a:pt x="0" y="6566024"/>
                </a:cubicBezTo>
                <a:cubicBezTo>
                  <a:pt x="19457" y="6381914"/>
                  <a:pt x="-17386" y="6223439"/>
                  <a:pt x="0" y="5889115"/>
                </a:cubicBezTo>
                <a:cubicBezTo>
                  <a:pt x="17386" y="5554791"/>
                  <a:pt x="8228" y="5438418"/>
                  <a:pt x="0" y="5212205"/>
                </a:cubicBezTo>
                <a:cubicBezTo>
                  <a:pt x="-8228" y="4985992"/>
                  <a:pt x="-6261" y="5010675"/>
                  <a:pt x="0" y="4839905"/>
                </a:cubicBezTo>
                <a:cubicBezTo>
                  <a:pt x="6261" y="4669135"/>
                  <a:pt x="-15345" y="4237086"/>
                  <a:pt x="0" y="4061458"/>
                </a:cubicBezTo>
                <a:cubicBezTo>
                  <a:pt x="15345" y="3885830"/>
                  <a:pt x="-1385" y="3596530"/>
                  <a:pt x="0" y="3384549"/>
                </a:cubicBezTo>
                <a:cubicBezTo>
                  <a:pt x="1385" y="3172568"/>
                  <a:pt x="8749" y="3085191"/>
                  <a:pt x="0" y="2809175"/>
                </a:cubicBezTo>
                <a:cubicBezTo>
                  <a:pt x="-8749" y="2533159"/>
                  <a:pt x="-20147" y="2527235"/>
                  <a:pt x="0" y="2335339"/>
                </a:cubicBezTo>
                <a:cubicBezTo>
                  <a:pt x="20147" y="2143443"/>
                  <a:pt x="-7780" y="1832083"/>
                  <a:pt x="0" y="1658429"/>
                </a:cubicBezTo>
                <a:cubicBezTo>
                  <a:pt x="7780" y="1484775"/>
                  <a:pt x="-11336" y="1130656"/>
                  <a:pt x="0" y="778446"/>
                </a:cubicBezTo>
                <a:cubicBezTo>
                  <a:pt x="11336" y="426236"/>
                  <a:pt x="11596" y="168147"/>
                  <a:pt x="0" y="0"/>
                </a:cubicBezTo>
                <a:close/>
              </a:path>
            </a:pathLst>
          </a:custGeom>
          <a:noFill/>
          <a:ln w="9525" cap="flat" cmpd="sng">
            <a:solidFill>
              <a:schemeClr val="dk1"/>
            </a:solidFill>
            <a:prstDash val="solid"/>
            <a:round/>
            <a:headEnd type="none" w="sm" len="sm"/>
            <a:tailEnd type="none" w="sm" len="sm"/>
          </a:ln>
        </p:spPr>
      </p:pic>
      <p:sp>
        <p:nvSpPr>
          <p:cNvPr id="293" name="Google Shape;293;p29"/>
          <p:cNvSpPr/>
          <p:nvPr/>
        </p:nvSpPr>
        <p:spPr>
          <a:xfrm>
            <a:off x="6071710" y="0"/>
            <a:ext cx="6475234" cy="1384995"/>
          </a:xfrm>
          <a:prstGeom prst="rect">
            <a:avLst/>
          </a:prstGeom>
          <a:noFill/>
          <a:ln>
            <a:noFill/>
          </a:ln>
        </p:spPr>
        <p:txBody>
          <a:bodyPr spcFirstLastPara="1" wrap="square" lIns="137150" tIns="68575" rIns="137150" bIns="68575" anchor="t" anchorCtr="0">
            <a:noAutofit/>
          </a:bodyPr>
          <a:lstStyle/>
          <a:p>
            <a:pPr marL="0" marR="0" lvl="0" indent="0" algn="ctr" rtl="0">
              <a:spcBef>
                <a:spcPts val="0"/>
              </a:spcBef>
              <a:spcAft>
                <a:spcPts val="0"/>
              </a:spcAft>
              <a:buNone/>
            </a:pPr>
            <a:r>
              <a:rPr lang="en-US" sz="8100" b="1">
                <a:solidFill>
                  <a:srgbClr val="D6E3BC"/>
                </a:solidFill>
                <a:latin typeface="Calibri"/>
                <a:ea typeface="Calibri"/>
                <a:cs typeface="Calibri"/>
                <a:sym typeface="Calibri"/>
              </a:rPr>
              <a:t>How We Do It </a:t>
            </a:r>
            <a:endParaRPr/>
          </a:p>
        </p:txBody>
      </p:sp>
      <p:sp>
        <p:nvSpPr>
          <p:cNvPr id="294" name="Google Shape;294;p29"/>
          <p:cNvSpPr txBox="1"/>
          <p:nvPr/>
        </p:nvSpPr>
        <p:spPr>
          <a:xfrm>
            <a:off x="525827" y="1242433"/>
            <a:ext cx="17970720" cy="7755969"/>
          </a:xfrm>
          <a:prstGeom prst="rect">
            <a:avLst/>
          </a:prstGeom>
          <a:noFill/>
          <a:ln>
            <a:noFill/>
          </a:ln>
        </p:spPr>
        <p:txBody>
          <a:bodyPr spcFirstLastPara="1" wrap="square" lIns="91425" tIns="45700" rIns="91425" bIns="45700" anchor="t" anchorCtr="0">
            <a:spAutoFit/>
          </a:bodyPr>
          <a:lstStyle/>
          <a:p>
            <a:pPr marL="514350" marR="0" lvl="0" indent="-323850" algn="l" rtl="0">
              <a:spcBef>
                <a:spcPts val="0"/>
              </a:spcBef>
              <a:spcAft>
                <a:spcPts val="0"/>
              </a:spcAft>
              <a:buClr>
                <a:schemeClr val="dk1"/>
              </a:buClr>
              <a:buSzPts val="3000"/>
              <a:buFont typeface="Courier New"/>
              <a:buNone/>
            </a:pPr>
            <a:endParaRPr sz="3000" b="1">
              <a:solidFill>
                <a:schemeClr val="dk1"/>
              </a:solidFill>
              <a:latin typeface="Calibri"/>
              <a:ea typeface="Calibri"/>
              <a:cs typeface="Calibri"/>
              <a:sym typeface="Calibri"/>
            </a:endParaRPr>
          </a:p>
          <a:p>
            <a:pPr marL="0" marR="0" lvl="0" indent="0" algn="l" rtl="0">
              <a:spcBef>
                <a:spcPts val="0"/>
              </a:spcBef>
              <a:spcAft>
                <a:spcPts val="0"/>
              </a:spcAft>
              <a:buNone/>
            </a:pPr>
            <a:r>
              <a:rPr lang="en-US" sz="4200" b="1">
                <a:solidFill>
                  <a:schemeClr val="dk1"/>
                </a:solidFill>
                <a:latin typeface="Calibri"/>
                <a:ea typeface="Calibri"/>
                <a:cs typeface="Calibri"/>
                <a:sym typeface="Calibri"/>
              </a:rPr>
              <a:t>ENDEAVOUR is collaborating with the AAPMD and others</a:t>
            </a:r>
            <a:endParaRPr/>
          </a:p>
          <a:p>
            <a:pPr marL="514350" marR="0" lvl="0" indent="-514350" algn="l" rtl="0">
              <a:spcBef>
                <a:spcPts val="0"/>
              </a:spcBef>
              <a:spcAft>
                <a:spcPts val="0"/>
              </a:spcAft>
              <a:buClr>
                <a:schemeClr val="dk1"/>
              </a:buClr>
              <a:buSzPts val="3600"/>
              <a:buFont typeface="Arial"/>
              <a:buChar char="•"/>
            </a:pPr>
            <a:r>
              <a:rPr lang="en-US" sz="3600">
                <a:solidFill>
                  <a:schemeClr val="dk1"/>
                </a:solidFill>
                <a:latin typeface="Calibri"/>
                <a:ea typeface="Calibri"/>
                <a:cs typeface="Calibri"/>
                <a:sym typeface="Calibri"/>
              </a:rPr>
              <a:t>Who are concerned about children under 71 months old</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	“As early in life as possible” only comes once. Health patterns are set pre-birth and     during those formative months </a:t>
            </a:r>
            <a:endParaRPr/>
          </a:p>
          <a:p>
            <a:pPr marL="0" marR="0" lvl="0" indent="0" algn="l" rtl="0">
              <a:spcBef>
                <a:spcPts val="0"/>
              </a:spcBef>
              <a:spcAft>
                <a:spcPts val="0"/>
              </a:spcAft>
              <a:buNone/>
            </a:pPr>
            <a:endParaRPr sz="3600">
              <a:solidFill>
                <a:schemeClr val="dk1"/>
              </a:solidFill>
              <a:latin typeface="Calibri"/>
              <a:ea typeface="Calibri"/>
              <a:cs typeface="Calibri"/>
              <a:sym typeface="Calibri"/>
            </a:endParaRPr>
          </a:p>
          <a:p>
            <a:pPr marL="514350" marR="0" lvl="0" indent="-514350" algn="l" rtl="0">
              <a:spcBef>
                <a:spcPts val="0"/>
              </a:spcBef>
              <a:spcAft>
                <a:spcPts val="0"/>
              </a:spcAft>
              <a:buClr>
                <a:schemeClr val="dk1"/>
              </a:buClr>
              <a:buSzPts val="3600"/>
              <a:buFont typeface="Arial"/>
              <a:buChar char="•"/>
            </a:pPr>
            <a:r>
              <a:rPr lang="en-US" sz="3600">
                <a:solidFill>
                  <a:schemeClr val="dk1"/>
                </a:solidFill>
                <a:latin typeface="Calibri"/>
                <a:ea typeface="Calibri"/>
                <a:cs typeface="Calibri"/>
                <a:sym typeface="Calibri"/>
              </a:rPr>
              <a:t>To provide the screening tools to identify health risks for little ones</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	There are simple ways to help children and their caregivers recognize small problems</a:t>
            </a:r>
            <a:endParaRPr/>
          </a:p>
          <a:p>
            <a:pPr marL="0" marR="0" lvl="0" indent="0" algn="l" rtl="0">
              <a:spcBef>
                <a:spcPts val="0"/>
              </a:spcBef>
              <a:spcAft>
                <a:spcPts val="0"/>
              </a:spcAft>
              <a:buNone/>
            </a:pPr>
            <a:r>
              <a:rPr lang="en-US" sz="3600">
                <a:solidFill>
                  <a:schemeClr val="dk1"/>
                </a:solidFill>
                <a:latin typeface="Calibri"/>
                <a:ea typeface="Calibri"/>
                <a:cs typeface="Calibri"/>
                <a:sym typeface="Calibri"/>
              </a:rPr>
              <a:t> </a:t>
            </a:r>
            <a:endParaRPr/>
          </a:p>
          <a:p>
            <a:pPr marL="0" marR="0" lvl="0" indent="0" algn="ctr" rtl="0">
              <a:spcBef>
                <a:spcPts val="0"/>
              </a:spcBef>
              <a:spcAft>
                <a:spcPts val="0"/>
              </a:spcAft>
              <a:buNone/>
            </a:pPr>
            <a:endParaRPr sz="3600" b="1" i="1">
              <a:solidFill>
                <a:schemeClr val="dk1"/>
              </a:solidFill>
              <a:latin typeface="Calibri"/>
              <a:ea typeface="Calibri"/>
              <a:cs typeface="Calibri"/>
              <a:sym typeface="Calibri"/>
            </a:endParaRPr>
          </a:p>
          <a:p>
            <a:pPr marL="0" marR="0" lvl="0" indent="0" algn="ctr" rtl="0">
              <a:spcBef>
                <a:spcPts val="0"/>
              </a:spcBef>
              <a:spcAft>
                <a:spcPts val="0"/>
              </a:spcAft>
              <a:buNone/>
            </a:pPr>
            <a:r>
              <a:rPr lang="en-US" sz="3600" b="1" i="1">
                <a:solidFill>
                  <a:schemeClr val="dk1"/>
                </a:solidFill>
                <a:latin typeface="Calibri"/>
                <a:ea typeface="Calibri"/>
                <a:cs typeface="Calibri"/>
                <a:sym typeface="Calibri"/>
              </a:rPr>
              <a:t>AAPMD and Endeavour can help you be a greater health advocate in your practice</a:t>
            </a:r>
            <a:endParaRPr/>
          </a:p>
          <a:p>
            <a:pPr marL="0" marR="0" lvl="0" indent="0" algn="ctr" rtl="0">
              <a:spcBef>
                <a:spcPts val="0"/>
              </a:spcBef>
              <a:spcAft>
                <a:spcPts val="0"/>
              </a:spcAft>
              <a:buNone/>
            </a:pPr>
            <a:endParaRPr sz="3600" b="1" i="1">
              <a:solidFill>
                <a:schemeClr val="dk1"/>
              </a:solidFill>
              <a:latin typeface="Calibri"/>
              <a:ea typeface="Calibri"/>
              <a:cs typeface="Calibri"/>
              <a:sym typeface="Calibri"/>
            </a:endParaRPr>
          </a:p>
          <a:p>
            <a:pPr marL="0" marR="0" lvl="0" indent="0" algn="ctr" rtl="0">
              <a:spcBef>
                <a:spcPts val="0"/>
              </a:spcBef>
              <a:spcAft>
                <a:spcPts val="0"/>
              </a:spcAft>
              <a:buNone/>
            </a:pPr>
            <a:r>
              <a:rPr lang="en-US" sz="3600" b="1" i="1">
                <a:solidFill>
                  <a:schemeClr val="dk1"/>
                </a:solidFill>
                <a:latin typeface="Calibri"/>
                <a:ea typeface="Calibri"/>
                <a:cs typeface="Calibri"/>
                <a:sym typeface="Calibri"/>
              </a:rPr>
              <a:t>Grow your knowledge and you will never see small kids the same way again</a:t>
            </a:r>
            <a:endParaRPr/>
          </a:p>
          <a:p>
            <a:pPr marL="0" marR="0" lvl="0" indent="0" algn="l" rtl="0">
              <a:spcBef>
                <a:spcPts val="0"/>
              </a:spcBef>
              <a:spcAft>
                <a:spcPts val="0"/>
              </a:spcAft>
              <a:buNone/>
            </a:pPr>
            <a:endParaRPr sz="3000" b="1" i="1">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92"/>
                                        </p:tgtEl>
                                        <p:attrNameLst>
                                          <p:attrName>style.visibility</p:attrName>
                                        </p:attrNameLst>
                                      </p:cBhvr>
                                      <p:to>
                                        <p:strVal val="visible"/>
                                      </p:to>
                                    </p:set>
                                    <p:animEffect transition="in" filter="fade">
                                      <p:cBhvr>
                                        <p:cTn id="11" dur="500"/>
                                        <p:tgtEl>
                                          <p:spTgt spid="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30"/>
          <p:cNvPicPr preferRelativeResize="0"/>
          <p:nvPr/>
        </p:nvPicPr>
        <p:blipFill rotWithShape="1">
          <a:blip r:embed="rId3">
            <a:alphaModFix/>
          </a:blip>
          <a:srcRect/>
          <a:stretch/>
        </p:blipFill>
        <p:spPr>
          <a:xfrm>
            <a:off x="1384943" y="1894088"/>
            <a:ext cx="6013112" cy="6087348"/>
          </a:xfrm>
          <a:prstGeom prst="rect">
            <a:avLst/>
          </a:prstGeom>
          <a:noFill/>
          <a:ln>
            <a:noFill/>
          </a:ln>
        </p:spPr>
      </p:pic>
      <p:pic>
        <p:nvPicPr>
          <p:cNvPr id="300" name="Google Shape;300;p30" descr="Text&#10;&#10;Description automatically generated with medium confidence"/>
          <p:cNvPicPr preferRelativeResize="0"/>
          <p:nvPr/>
        </p:nvPicPr>
        <p:blipFill rotWithShape="1">
          <a:blip r:embed="rId4">
            <a:alphaModFix/>
          </a:blip>
          <a:srcRect t="38079" b="23961"/>
          <a:stretch/>
        </p:blipFill>
        <p:spPr>
          <a:xfrm>
            <a:off x="7850911" y="1352741"/>
            <a:ext cx="9255320" cy="7170042"/>
          </a:xfrm>
          <a:prstGeom prst="rect">
            <a:avLst/>
          </a:prstGeom>
          <a:noFill/>
          <a:ln>
            <a:noFill/>
          </a:ln>
        </p:spPr>
      </p:pic>
      <p:sp>
        <p:nvSpPr>
          <p:cNvPr id="301" name="Google Shape;301;p30"/>
          <p:cNvSpPr txBox="1"/>
          <p:nvPr/>
        </p:nvSpPr>
        <p:spPr>
          <a:xfrm flipH="1">
            <a:off x="-1518767" y="5864788"/>
            <a:ext cx="7398054"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700" b="1">
                <a:solidFill>
                  <a:schemeClr val="dk1"/>
                </a:solidFill>
                <a:latin typeface="Calibri"/>
                <a:ea typeface="Calibri"/>
                <a:cs typeface="Calibri"/>
                <a:sym typeface="Calibri"/>
              </a:rPr>
              <a:t> </a:t>
            </a:r>
            <a:endParaRPr sz="2700">
              <a:solidFill>
                <a:schemeClr val="dk1"/>
              </a:solidFill>
              <a:latin typeface="Calibri"/>
              <a:ea typeface="Calibri"/>
              <a:cs typeface="Calibri"/>
              <a:sym typeface="Calibri"/>
            </a:endParaRPr>
          </a:p>
        </p:txBody>
      </p:sp>
      <p:sp>
        <p:nvSpPr>
          <p:cNvPr id="302" name="Google Shape;302;p30"/>
          <p:cNvSpPr txBox="1"/>
          <p:nvPr/>
        </p:nvSpPr>
        <p:spPr>
          <a:xfrm>
            <a:off x="-129510" y="530633"/>
            <a:ext cx="3014133"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700" b="1">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180AB"/>
        </a:solidFill>
        <a:effectLst/>
      </p:bgPr>
    </p:bg>
    <p:spTree>
      <p:nvGrpSpPr>
        <p:cNvPr id="1" name="Shape 306"/>
        <p:cNvGrpSpPr/>
        <p:nvPr/>
      </p:nvGrpSpPr>
      <p:grpSpPr>
        <a:xfrm>
          <a:off x="0" y="0"/>
          <a:ext cx="0" cy="0"/>
          <a:chOff x="0" y="0"/>
          <a:chExt cx="0" cy="0"/>
        </a:xfrm>
      </p:grpSpPr>
      <p:sp>
        <p:nvSpPr>
          <p:cNvPr id="307" name="Google Shape;307;p31"/>
          <p:cNvSpPr txBox="1"/>
          <p:nvPr/>
        </p:nvSpPr>
        <p:spPr>
          <a:xfrm>
            <a:off x="494292" y="4157876"/>
            <a:ext cx="17299416" cy="2571750"/>
          </a:xfrm>
          <a:prstGeom prst="rect">
            <a:avLst/>
          </a:prstGeom>
          <a:noFill/>
          <a:ln>
            <a:noFill/>
          </a:ln>
        </p:spPr>
        <p:txBody>
          <a:bodyPr spcFirstLastPara="1" wrap="square" lIns="0" tIns="0" rIns="0" bIns="0" anchor="t" anchorCtr="0">
            <a:spAutoFit/>
          </a:bodyPr>
          <a:lstStyle/>
          <a:p>
            <a:pPr marL="0" marR="0" lvl="0" indent="0" algn="ctr" rtl="0">
              <a:lnSpc>
                <a:spcPct val="97992"/>
              </a:lnSpc>
              <a:spcBef>
                <a:spcPts val="0"/>
              </a:spcBef>
              <a:spcAft>
                <a:spcPts val="0"/>
              </a:spcAft>
              <a:buNone/>
            </a:pPr>
            <a:r>
              <a:rPr lang="en-US" sz="10363" b="1">
                <a:solidFill>
                  <a:srgbClr val="FFFFFF"/>
                </a:solidFill>
                <a:latin typeface="Open Sans"/>
                <a:ea typeface="Open Sans"/>
                <a:cs typeface="Open Sans"/>
                <a:sym typeface="Open Sans"/>
              </a:rPr>
              <a:t>OROFACIAL</a:t>
            </a:r>
            <a:endParaRPr/>
          </a:p>
          <a:p>
            <a:pPr marL="0" marR="0" lvl="0" indent="0" algn="ctr" rtl="0">
              <a:lnSpc>
                <a:spcPct val="97992"/>
              </a:lnSpc>
              <a:spcBef>
                <a:spcPts val="0"/>
              </a:spcBef>
              <a:spcAft>
                <a:spcPts val="0"/>
              </a:spcAft>
              <a:buNone/>
            </a:pPr>
            <a:r>
              <a:rPr lang="en-US" sz="10363" b="1">
                <a:solidFill>
                  <a:srgbClr val="FFFFFF"/>
                </a:solidFill>
                <a:latin typeface="Open Sans"/>
                <a:ea typeface="Open Sans"/>
                <a:cs typeface="Open Sans"/>
                <a:sym typeface="Open Sans"/>
              </a:rPr>
              <a:t>MYOFUNCTIONAL THERAPY</a:t>
            </a:r>
            <a:endParaRPr/>
          </a:p>
        </p:txBody>
      </p:sp>
      <p:cxnSp>
        <p:nvCxnSpPr>
          <p:cNvPr id="308" name="Google Shape;308;p31"/>
          <p:cNvCxnSpPr/>
          <p:nvPr/>
        </p:nvCxnSpPr>
        <p:spPr>
          <a:xfrm>
            <a:off x="-208170" y="1630568"/>
            <a:ext cx="7374961" cy="0"/>
          </a:xfrm>
          <a:prstGeom prst="straightConnector1">
            <a:avLst/>
          </a:prstGeom>
          <a:noFill/>
          <a:ln w="47625" cap="rnd" cmpd="sng">
            <a:solidFill>
              <a:srgbClr val="FFFFFF"/>
            </a:solidFill>
            <a:prstDash val="solid"/>
            <a:round/>
            <a:headEnd type="none" w="sm" len="sm"/>
            <a:tailEnd type="none" w="sm" len="sm"/>
          </a:ln>
        </p:spPr>
      </p:cxnSp>
      <p:cxnSp>
        <p:nvCxnSpPr>
          <p:cNvPr id="309" name="Google Shape;309;p31"/>
          <p:cNvCxnSpPr/>
          <p:nvPr/>
        </p:nvCxnSpPr>
        <p:spPr>
          <a:xfrm>
            <a:off x="10913039" y="1630568"/>
            <a:ext cx="7374961" cy="0"/>
          </a:xfrm>
          <a:prstGeom prst="straightConnector1">
            <a:avLst/>
          </a:prstGeom>
          <a:noFill/>
          <a:ln w="47625" cap="rnd" cmpd="sng">
            <a:solidFill>
              <a:srgbClr val="FFFFFF"/>
            </a:solidFill>
            <a:prstDash val="solid"/>
            <a:round/>
            <a:headEnd type="none" w="sm" len="sm"/>
            <a:tailEnd type="none" w="sm" len="sm"/>
          </a:ln>
        </p:spPr>
      </p:cxnSp>
      <p:pic>
        <p:nvPicPr>
          <p:cNvPr id="310" name="Google Shape;310;p31"/>
          <p:cNvPicPr preferRelativeResize="0"/>
          <p:nvPr/>
        </p:nvPicPr>
        <p:blipFill rotWithShape="1">
          <a:blip r:embed="rId3">
            <a:alphaModFix/>
          </a:blip>
          <a:srcRect/>
          <a:stretch/>
        </p:blipFill>
        <p:spPr>
          <a:xfrm>
            <a:off x="7271566" y="1122163"/>
            <a:ext cx="3452135" cy="101681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2" name="TextBox 1">
            <a:extLst>
              <a:ext uri="{FF2B5EF4-FFF2-40B4-BE49-F238E27FC236}">
                <a16:creationId xmlns:a16="http://schemas.microsoft.com/office/drawing/2014/main" id="{82FAD6EC-5531-7BAF-78FC-AC6FC0D05814}"/>
              </a:ext>
            </a:extLst>
          </p:cNvPr>
          <p:cNvSpPr txBox="1"/>
          <p:nvPr/>
        </p:nvSpPr>
        <p:spPr>
          <a:xfrm>
            <a:off x="5663681" y="4292082"/>
            <a:ext cx="7595118" cy="1569660"/>
          </a:xfrm>
          <a:prstGeom prst="rect">
            <a:avLst/>
          </a:prstGeom>
          <a:noFill/>
        </p:spPr>
        <p:txBody>
          <a:bodyPr wrap="square" rtlCol="0">
            <a:spAutoFit/>
          </a:bodyPr>
          <a:lstStyle/>
          <a:p>
            <a:pPr algn="ctr"/>
            <a:r>
              <a:rPr lang="en-US" sz="4800" b="1" dirty="0"/>
              <a:t>COLLABORATION</a:t>
            </a:r>
            <a:r>
              <a:rPr lang="en-US" dirty="0"/>
              <a:t> </a:t>
            </a:r>
            <a:r>
              <a:rPr lang="en-US" sz="4800" b="1" dirty="0"/>
              <a:t>CURES 2024 BANNER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4"/>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8"/>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2"/>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6"/>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0"/>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4"/>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4180AB"/>
        </a:solidFill>
        <a:effectLst/>
      </p:bgPr>
    </p:bg>
    <p:spTree>
      <p:nvGrpSpPr>
        <p:cNvPr id="1" name="Shape 338"/>
        <p:cNvGrpSpPr/>
        <p:nvPr/>
      </p:nvGrpSpPr>
      <p:grpSpPr>
        <a:xfrm>
          <a:off x="0" y="0"/>
          <a:ext cx="0" cy="0"/>
          <a:chOff x="0" y="0"/>
          <a:chExt cx="0" cy="0"/>
        </a:xfrm>
      </p:grpSpPr>
      <p:sp>
        <p:nvSpPr>
          <p:cNvPr id="339" name="Google Shape;339;p38"/>
          <p:cNvSpPr txBox="1"/>
          <p:nvPr/>
        </p:nvSpPr>
        <p:spPr>
          <a:xfrm>
            <a:off x="494292" y="4800814"/>
            <a:ext cx="17299416" cy="1285875"/>
          </a:xfrm>
          <a:prstGeom prst="rect">
            <a:avLst/>
          </a:prstGeom>
          <a:noFill/>
          <a:ln>
            <a:noFill/>
          </a:ln>
        </p:spPr>
        <p:txBody>
          <a:bodyPr spcFirstLastPara="1" wrap="square" lIns="0" tIns="0" rIns="0" bIns="0" anchor="t" anchorCtr="0">
            <a:spAutoFit/>
          </a:bodyPr>
          <a:lstStyle/>
          <a:p>
            <a:pPr marL="0" marR="0" lvl="0" indent="0" algn="ctr" rtl="0">
              <a:lnSpc>
                <a:spcPct val="97992"/>
              </a:lnSpc>
              <a:spcBef>
                <a:spcPts val="0"/>
              </a:spcBef>
              <a:spcAft>
                <a:spcPts val="0"/>
              </a:spcAft>
              <a:buNone/>
            </a:pPr>
            <a:r>
              <a:rPr lang="en-US" sz="10363" b="1">
                <a:solidFill>
                  <a:srgbClr val="FFFFFF"/>
                </a:solidFill>
                <a:latin typeface="Open Sans"/>
                <a:ea typeface="Open Sans"/>
                <a:cs typeface="Open Sans"/>
                <a:sym typeface="Open Sans"/>
              </a:rPr>
              <a:t>PHYSICAL THERAPY</a:t>
            </a:r>
            <a:endParaRPr/>
          </a:p>
        </p:txBody>
      </p:sp>
      <p:cxnSp>
        <p:nvCxnSpPr>
          <p:cNvPr id="340" name="Google Shape;340;p38"/>
          <p:cNvCxnSpPr/>
          <p:nvPr/>
        </p:nvCxnSpPr>
        <p:spPr>
          <a:xfrm>
            <a:off x="-208170" y="1630568"/>
            <a:ext cx="7374961" cy="0"/>
          </a:xfrm>
          <a:prstGeom prst="straightConnector1">
            <a:avLst/>
          </a:prstGeom>
          <a:noFill/>
          <a:ln w="47625" cap="rnd" cmpd="sng">
            <a:solidFill>
              <a:srgbClr val="FFFFFF"/>
            </a:solidFill>
            <a:prstDash val="solid"/>
            <a:round/>
            <a:headEnd type="none" w="sm" len="sm"/>
            <a:tailEnd type="none" w="sm" len="sm"/>
          </a:ln>
        </p:spPr>
      </p:cxnSp>
      <p:cxnSp>
        <p:nvCxnSpPr>
          <p:cNvPr id="341" name="Google Shape;341;p38"/>
          <p:cNvCxnSpPr/>
          <p:nvPr/>
        </p:nvCxnSpPr>
        <p:spPr>
          <a:xfrm>
            <a:off x="10913039" y="1630568"/>
            <a:ext cx="7374961" cy="0"/>
          </a:xfrm>
          <a:prstGeom prst="straightConnector1">
            <a:avLst/>
          </a:prstGeom>
          <a:noFill/>
          <a:ln w="47625" cap="rnd" cmpd="sng">
            <a:solidFill>
              <a:srgbClr val="FFFFFF"/>
            </a:solidFill>
            <a:prstDash val="solid"/>
            <a:round/>
            <a:headEnd type="none" w="sm" len="sm"/>
            <a:tailEnd type="none" w="sm" len="sm"/>
          </a:ln>
        </p:spPr>
      </p:cxnSp>
      <p:pic>
        <p:nvPicPr>
          <p:cNvPr id="342" name="Google Shape;342;p38"/>
          <p:cNvPicPr preferRelativeResize="0"/>
          <p:nvPr/>
        </p:nvPicPr>
        <p:blipFill rotWithShape="1">
          <a:blip r:embed="rId3">
            <a:alphaModFix/>
          </a:blip>
          <a:srcRect/>
          <a:stretch/>
        </p:blipFill>
        <p:spPr>
          <a:xfrm>
            <a:off x="7271566" y="1122163"/>
            <a:ext cx="3452135" cy="1016811"/>
          </a:xfrm>
          <a:prstGeom prst="rect">
            <a:avLst/>
          </a:prstGeom>
          <a:noFill/>
          <a:ln>
            <a:noFill/>
          </a:ln>
        </p:spPr>
      </p:pic>
      <p:sp>
        <p:nvSpPr>
          <p:cNvPr id="343" name="Google Shape;343;p38"/>
          <p:cNvSpPr txBox="1"/>
          <p:nvPr/>
        </p:nvSpPr>
        <p:spPr>
          <a:xfrm>
            <a:off x="1575656" y="6354890"/>
            <a:ext cx="15136689" cy="489604"/>
          </a:xfrm>
          <a:prstGeom prst="rect">
            <a:avLst/>
          </a:prstGeom>
          <a:noFill/>
          <a:ln>
            <a:noFill/>
          </a:ln>
        </p:spPr>
        <p:txBody>
          <a:bodyPr spcFirstLastPara="1" wrap="square" lIns="0" tIns="0" rIns="0" bIns="0" anchor="t" anchorCtr="0">
            <a:spAutoFit/>
          </a:bodyPr>
          <a:lstStyle/>
          <a:p>
            <a:pPr marL="0" marR="0" lvl="0" indent="0" algn="ctr" rtl="0">
              <a:lnSpc>
                <a:spcPct val="140021"/>
              </a:lnSpc>
              <a:spcBef>
                <a:spcPts val="0"/>
              </a:spcBef>
              <a:spcAft>
                <a:spcPts val="0"/>
              </a:spcAft>
              <a:buNone/>
            </a:pPr>
            <a:r>
              <a:rPr lang="en-US" sz="2791" b="1">
                <a:solidFill>
                  <a:srgbClr val="FFFFFF"/>
                </a:solidFill>
                <a:latin typeface="Public Sans"/>
                <a:ea typeface="Public Sans"/>
                <a:cs typeface="Public Sans"/>
                <a:sym typeface="Public Sans"/>
              </a:rPr>
              <a:t> ROLE IN THE COLLABORATIVE APPROACH TO AIRWAY MANAGEMENT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39"/>
          <p:cNvSpPr txBox="1"/>
          <p:nvPr/>
        </p:nvSpPr>
        <p:spPr>
          <a:xfrm>
            <a:off x="1028701" y="1038225"/>
            <a:ext cx="5905499" cy="6317883"/>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10400">
                <a:solidFill>
                  <a:srgbClr val="273755"/>
                </a:solidFill>
                <a:latin typeface="Arial"/>
                <a:ea typeface="Arial"/>
                <a:cs typeface="Arial"/>
                <a:sym typeface="Arial"/>
              </a:rPr>
              <a:t>Physical Therapy &amp; Airway</a:t>
            </a:r>
            <a:endParaRPr/>
          </a:p>
          <a:p>
            <a:pPr marL="0" marR="0" lvl="0" indent="0" algn="l" rtl="0">
              <a:lnSpc>
                <a:spcPct val="120000"/>
              </a:lnSpc>
              <a:spcBef>
                <a:spcPts val="0"/>
              </a:spcBef>
              <a:spcAft>
                <a:spcPts val="0"/>
              </a:spcAft>
              <a:buNone/>
            </a:pPr>
            <a:endParaRPr sz="10400">
              <a:solidFill>
                <a:srgbClr val="273755"/>
              </a:solidFill>
              <a:latin typeface="Arial"/>
              <a:ea typeface="Arial"/>
              <a:cs typeface="Arial"/>
              <a:sym typeface="Arial"/>
            </a:endParaRPr>
          </a:p>
        </p:txBody>
      </p:sp>
      <p:sp>
        <p:nvSpPr>
          <p:cNvPr id="349" name="Google Shape;349;p39"/>
          <p:cNvSpPr txBox="1"/>
          <p:nvPr/>
        </p:nvSpPr>
        <p:spPr>
          <a:xfrm>
            <a:off x="8519922" y="455445"/>
            <a:ext cx="8334756" cy="640862"/>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US" sz="3737">
                <a:solidFill>
                  <a:srgbClr val="000000"/>
                </a:solidFill>
                <a:latin typeface="Arial"/>
                <a:ea typeface="Arial"/>
                <a:cs typeface="Arial"/>
                <a:sym typeface="Arial"/>
              </a:rPr>
              <a:t>BEHAVIOR</a:t>
            </a:r>
            <a:endParaRPr/>
          </a:p>
        </p:txBody>
      </p:sp>
      <p:sp>
        <p:nvSpPr>
          <p:cNvPr id="350" name="Google Shape;350;p39"/>
          <p:cNvSpPr txBox="1"/>
          <p:nvPr/>
        </p:nvSpPr>
        <p:spPr>
          <a:xfrm>
            <a:off x="8519922" y="1212412"/>
            <a:ext cx="8188452" cy="2157531"/>
          </a:xfrm>
          <a:prstGeom prst="rect">
            <a:avLst/>
          </a:prstGeom>
          <a:noFill/>
          <a:ln>
            <a:noFill/>
          </a:ln>
        </p:spPr>
        <p:txBody>
          <a:bodyPr spcFirstLastPara="1" wrap="square" lIns="0" tIns="0" rIns="0" bIns="0" anchor="t" anchorCtr="0">
            <a:spAutoFit/>
          </a:bodyPr>
          <a:lstStyle/>
          <a:p>
            <a:pPr marL="0" marR="0" lvl="0" indent="0" algn="l" rtl="0">
              <a:lnSpc>
                <a:spcPct val="140009"/>
              </a:lnSpc>
              <a:spcBef>
                <a:spcPts val="0"/>
              </a:spcBef>
              <a:spcAft>
                <a:spcPts val="0"/>
              </a:spcAft>
              <a:buNone/>
            </a:pPr>
            <a:r>
              <a:rPr lang="en-US" sz="2057">
                <a:solidFill>
                  <a:srgbClr val="000000"/>
                </a:solidFill>
                <a:latin typeface="Arial"/>
                <a:ea typeface="Arial"/>
                <a:cs typeface="Arial"/>
                <a:sym typeface="Arial"/>
              </a:rPr>
              <a:t>Behavior is the way in which an animal or person acts in response to a particular situation or stimulus. Our repetitive behavioral patterns determine how well we function. Airway Centric Physical Therapist’s educate and train patient’s how best to maximize behavioral patterns in the following areas:</a:t>
            </a:r>
            <a:endParaRPr/>
          </a:p>
          <a:p>
            <a:pPr marL="0" marR="0" lvl="0" indent="0" algn="l" rtl="0">
              <a:lnSpc>
                <a:spcPct val="140009"/>
              </a:lnSpc>
              <a:spcBef>
                <a:spcPts val="0"/>
              </a:spcBef>
              <a:spcAft>
                <a:spcPts val="0"/>
              </a:spcAft>
              <a:buNone/>
            </a:pPr>
            <a:endParaRPr sz="2057">
              <a:solidFill>
                <a:srgbClr val="000000"/>
              </a:solidFill>
              <a:latin typeface="Arial"/>
              <a:ea typeface="Arial"/>
              <a:cs typeface="Arial"/>
              <a:sym typeface="Arial"/>
            </a:endParaRPr>
          </a:p>
        </p:txBody>
      </p:sp>
      <p:sp>
        <p:nvSpPr>
          <p:cNvPr id="351" name="Google Shape;351;p39"/>
          <p:cNvSpPr txBox="1"/>
          <p:nvPr/>
        </p:nvSpPr>
        <p:spPr>
          <a:xfrm>
            <a:off x="8519922" y="3293742"/>
            <a:ext cx="8334756" cy="640862"/>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US" sz="3737">
                <a:solidFill>
                  <a:srgbClr val="000000"/>
                </a:solidFill>
                <a:latin typeface="Arial"/>
                <a:ea typeface="Arial"/>
                <a:cs typeface="Arial"/>
                <a:sym typeface="Arial"/>
              </a:rPr>
              <a:t>POSTURE</a:t>
            </a:r>
            <a:endParaRPr/>
          </a:p>
        </p:txBody>
      </p:sp>
      <p:sp>
        <p:nvSpPr>
          <p:cNvPr id="352" name="Google Shape;352;p39"/>
          <p:cNvSpPr txBox="1"/>
          <p:nvPr/>
        </p:nvSpPr>
        <p:spPr>
          <a:xfrm>
            <a:off x="8519922" y="4050708"/>
            <a:ext cx="8334756" cy="179552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60">
                <a:solidFill>
                  <a:srgbClr val="000000"/>
                </a:solidFill>
                <a:latin typeface="Arial"/>
                <a:ea typeface="Arial"/>
                <a:cs typeface="Arial"/>
                <a:sym typeface="Arial"/>
              </a:rPr>
              <a:t>Improving postural alignment reduces stress on our joints, increases core stability and allows for efficient diaphragmatic breathing maximizing cognition and reducing fatigue. Proper posture balances our autonomic nervous system.</a:t>
            </a:r>
            <a:endParaRPr/>
          </a:p>
          <a:p>
            <a:pPr marL="0" marR="0" lvl="0" indent="0" algn="l" rtl="0">
              <a:lnSpc>
                <a:spcPct val="140000"/>
              </a:lnSpc>
              <a:spcBef>
                <a:spcPts val="0"/>
              </a:spcBef>
              <a:spcAft>
                <a:spcPts val="0"/>
              </a:spcAft>
              <a:buNone/>
            </a:pPr>
            <a:endParaRPr sz="2060">
              <a:solidFill>
                <a:srgbClr val="000000"/>
              </a:solidFill>
              <a:latin typeface="Arial"/>
              <a:ea typeface="Arial"/>
              <a:cs typeface="Arial"/>
              <a:sym typeface="Arial"/>
            </a:endParaRPr>
          </a:p>
        </p:txBody>
      </p:sp>
      <p:sp>
        <p:nvSpPr>
          <p:cNvPr id="353" name="Google Shape;353;p39"/>
          <p:cNvSpPr txBox="1"/>
          <p:nvPr/>
        </p:nvSpPr>
        <p:spPr>
          <a:xfrm>
            <a:off x="8519922" y="5927762"/>
            <a:ext cx="8334756" cy="640862"/>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US" sz="3737">
                <a:solidFill>
                  <a:srgbClr val="000000"/>
                </a:solidFill>
                <a:latin typeface="Arial"/>
                <a:ea typeface="Arial"/>
                <a:cs typeface="Arial"/>
                <a:sym typeface="Arial"/>
              </a:rPr>
              <a:t>ERGONOMICS</a:t>
            </a:r>
            <a:endParaRPr/>
          </a:p>
        </p:txBody>
      </p:sp>
      <p:sp>
        <p:nvSpPr>
          <p:cNvPr id="354" name="Google Shape;354;p39"/>
          <p:cNvSpPr txBox="1"/>
          <p:nvPr/>
        </p:nvSpPr>
        <p:spPr>
          <a:xfrm>
            <a:off x="8519922" y="6684728"/>
            <a:ext cx="8334756" cy="1433631"/>
          </a:xfrm>
          <a:prstGeom prst="rect">
            <a:avLst/>
          </a:prstGeom>
          <a:noFill/>
          <a:ln>
            <a:noFill/>
          </a:ln>
        </p:spPr>
        <p:txBody>
          <a:bodyPr spcFirstLastPara="1" wrap="square" lIns="0" tIns="0" rIns="0" bIns="0" anchor="t" anchorCtr="0">
            <a:spAutoFit/>
          </a:bodyPr>
          <a:lstStyle/>
          <a:p>
            <a:pPr marL="0" marR="0" lvl="0" indent="0" algn="l" rtl="0">
              <a:lnSpc>
                <a:spcPct val="140009"/>
              </a:lnSpc>
              <a:spcBef>
                <a:spcPts val="0"/>
              </a:spcBef>
              <a:spcAft>
                <a:spcPts val="0"/>
              </a:spcAft>
              <a:buNone/>
            </a:pPr>
            <a:r>
              <a:rPr lang="en-US" sz="2057">
                <a:solidFill>
                  <a:srgbClr val="000000"/>
                </a:solidFill>
                <a:latin typeface="Arial"/>
                <a:ea typeface="Arial"/>
                <a:cs typeface="Arial"/>
                <a:sym typeface="Arial"/>
              </a:rPr>
              <a:t>Improving how we position and support oneself at our workstation, in bed and during other repetitive tasks will allow for proper rest and recovery in addition to reducing strain on our system.</a:t>
            </a:r>
            <a:endParaRPr/>
          </a:p>
          <a:p>
            <a:pPr marL="0" marR="0" lvl="0" indent="0" algn="l" rtl="0">
              <a:lnSpc>
                <a:spcPct val="140009"/>
              </a:lnSpc>
              <a:spcBef>
                <a:spcPts val="0"/>
              </a:spcBef>
              <a:spcAft>
                <a:spcPts val="0"/>
              </a:spcAft>
              <a:buNone/>
            </a:pPr>
            <a:endParaRPr sz="2057">
              <a:solidFill>
                <a:srgbClr val="000000"/>
              </a:solidFill>
              <a:latin typeface="Arial"/>
              <a:ea typeface="Arial"/>
              <a:cs typeface="Arial"/>
              <a:sym typeface="Arial"/>
            </a:endParaRPr>
          </a:p>
        </p:txBody>
      </p:sp>
      <p:sp>
        <p:nvSpPr>
          <p:cNvPr id="355" name="Google Shape;355;p39"/>
          <p:cNvSpPr txBox="1"/>
          <p:nvPr/>
        </p:nvSpPr>
        <p:spPr>
          <a:xfrm>
            <a:off x="8519922" y="8042159"/>
            <a:ext cx="8334756" cy="640862"/>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US" sz="3737">
                <a:solidFill>
                  <a:srgbClr val="000000"/>
                </a:solidFill>
                <a:latin typeface="Arial"/>
                <a:ea typeface="Arial"/>
                <a:cs typeface="Arial"/>
                <a:sym typeface="Arial"/>
              </a:rPr>
              <a:t>BREATHING MECHANICS</a:t>
            </a:r>
            <a:endParaRPr/>
          </a:p>
        </p:txBody>
      </p:sp>
      <p:sp>
        <p:nvSpPr>
          <p:cNvPr id="356" name="Google Shape;356;p39"/>
          <p:cNvSpPr txBox="1"/>
          <p:nvPr/>
        </p:nvSpPr>
        <p:spPr>
          <a:xfrm>
            <a:off x="8519922" y="8853424"/>
            <a:ext cx="9363456" cy="145533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60">
                <a:solidFill>
                  <a:srgbClr val="000000"/>
                </a:solidFill>
                <a:latin typeface="Arial"/>
                <a:ea typeface="Arial"/>
                <a:cs typeface="Arial"/>
                <a:sym typeface="Arial"/>
              </a:rPr>
              <a:t>Utilizing an appropriate diaphragmatic breath either at rest or during high intensity activities provides high quality gas exchange reducing fatigue and providing the appropriate coordination to perform higher level activities.</a:t>
            </a:r>
            <a:endParaRPr/>
          </a:p>
          <a:p>
            <a:pPr marL="0" marR="0" lvl="0" indent="0" algn="l" rtl="0">
              <a:lnSpc>
                <a:spcPct val="140000"/>
              </a:lnSpc>
              <a:spcBef>
                <a:spcPts val="0"/>
              </a:spcBef>
              <a:spcAft>
                <a:spcPts val="0"/>
              </a:spcAft>
              <a:buNone/>
            </a:pPr>
            <a:endParaRPr sz="2060">
              <a:solidFill>
                <a:srgbClr val="000000"/>
              </a:solidFill>
              <a:latin typeface="Arial"/>
              <a:ea typeface="Arial"/>
              <a:cs typeface="Arial"/>
              <a:sym typeface="Arial"/>
            </a:endParaRPr>
          </a:p>
        </p:txBody>
      </p:sp>
      <p:sp>
        <p:nvSpPr>
          <p:cNvPr id="357" name="Google Shape;357;p39"/>
          <p:cNvSpPr txBox="1"/>
          <p:nvPr/>
        </p:nvSpPr>
        <p:spPr>
          <a:xfrm>
            <a:off x="1028700" y="7115997"/>
            <a:ext cx="6676644" cy="610295"/>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US" sz="3737">
                <a:solidFill>
                  <a:srgbClr val="000000"/>
                </a:solidFill>
                <a:latin typeface="Arial"/>
                <a:ea typeface="Arial"/>
                <a:cs typeface="Arial"/>
                <a:sym typeface="Arial"/>
              </a:rPr>
              <a:t>BODY MECHANICS</a:t>
            </a:r>
            <a:endParaRPr/>
          </a:p>
        </p:txBody>
      </p:sp>
      <p:sp>
        <p:nvSpPr>
          <p:cNvPr id="358" name="Google Shape;358;p39"/>
          <p:cNvSpPr txBox="1"/>
          <p:nvPr/>
        </p:nvSpPr>
        <p:spPr>
          <a:xfrm>
            <a:off x="1028700" y="8140208"/>
            <a:ext cx="6676644" cy="145533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60">
                <a:solidFill>
                  <a:srgbClr val="000000"/>
                </a:solidFill>
                <a:latin typeface="Arial"/>
                <a:ea typeface="Arial"/>
                <a:cs typeface="Arial"/>
                <a:sym typeface="Arial"/>
              </a:rPr>
              <a:t>Increasing awareness and execution of positioning during activities such as bending, lifting, squatting, and other repetitive activities reduces the chance of injury and decreases healing time.</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40"/>
          <p:cNvSpPr/>
          <p:nvPr/>
        </p:nvSpPr>
        <p:spPr>
          <a:xfrm>
            <a:off x="-545621" y="-319177"/>
            <a:ext cx="3140015" cy="10925355"/>
          </a:xfrm>
          <a:prstGeom prst="rect">
            <a:avLst/>
          </a:prstGeom>
          <a:solidFill>
            <a:srgbClr val="4180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0"/>
          <p:cNvSpPr txBox="1"/>
          <p:nvPr/>
        </p:nvSpPr>
        <p:spPr>
          <a:xfrm>
            <a:off x="3525898" y="968976"/>
            <a:ext cx="13221338" cy="1954495"/>
          </a:xfrm>
          <a:prstGeom prst="rect">
            <a:avLst/>
          </a:prstGeom>
          <a:noFill/>
          <a:ln>
            <a:noFill/>
          </a:ln>
        </p:spPr>
        <p:txBody>
          <a:bodyPr spcFirstLastPara="1" wrap="square" lIns="0" tIns="0" rIns="0" bIns="0" anchor="t" anchorCtr="0">
            <a:spAutoFit/>
          </a:bodyPr>
          <a:lstStyle/>
          <a:p>
            <a:pPr marL="0" marR="0" lvl="0" indent="0" algn="l" rtl="0">
              <a:lnSpc>
                <a:spcPct val="100013"/>
              </a:lnSpc>
              <a:spcBef>
                <a:spcPts val="0"/>
              </a:spcBef>
              <a:spcAft>
                <a:spcPts val="0"/>
              </a:spcAft>
              <a:buNone/>
            </a:pPr>
            <a:r>
              <a:rPr lang="en-US" sz="7199">
                <a:solidFill>
                  <a:srgbClr val="191919"/>
                </a:solidFill>
                <a:latin typeface="Arial"/>
                <a:ea typeface="Arial"/>
                <a:cs typeface="Arial"/>
                <a:sym typeface="Arial"/>
              </a:rPr>
              <a:t>Physical Therapy &amp; Airway</a:t>
            </a:r>
            <a:endParaRPr/>
          </a:p>
          <a:p>
            <a:pPr marL="0" marR="0" lvl="0" indent="0" algn="l" rtl="0">
              <a:lnSpc>
                <a:spcPct val="100000"/>
              </a:lnSpc>
              <a:spcBef>
                <a:spcPts val="0"/>
              </a:spcBef>
              <a:spcAft>
                <a:spcPts val="0"/>
              </a:spcAft>
              <a:buNone/>
            </a:pPr>
            <a:endParaRPr sz="7199">
              <a:solidFill>
                <a:srgbClr val="191919"/>
              </a:solidFill>
              <a:latin typeface="Arial"/>
              <a:ea typeface="Arial"/>
              <a:cs typeface="Arial"/>
              <a:sym typeface="Arial"/>
            </a:endParaRPr>
          </a:p>
        </p:txBody>
      </p:sp>
      <p:sp>
        <p:nvSpPr>
          <p:cNvPr id="365" name="Google Shape;365;p40"/>
          <p:cNvSpPr txBox="1"/>
          <p:nvPr/>
        </p:nvSpPr>
        <p:spPr>
          <a:xfrm>
            <a:off x="3525898" y="2361496"/>
            <a:ext cx="10475416" cy="561975"/>
          </a:xfrm>
          <a:prstGeom prst="rect">
            <a:avLst/>
          </a:prstGeom>
          <a:noFill/>
          <a:ln>
            <a:noFill/>
          </a:ln>
        </p:spPr>
        <p:txBody>
          <a:bodyPr spcFirstLastPara="1" wrap="square" lIns="0" tIns="0" rIns="0" bIns="0" anchor="t" anchorCtr="0">
            <a:spAutoFit/>
          </a:bodyPr>
          <a:lstStyle/>
          <a:p>
            <a:pPr marL="0" marR="0" lvl="0" indent="0" algn="l" rtl="0">
              <a:lnSpc>
                <a:spcPct val="119970"/>
              </a:lnSpc>
              <a:spcBef>
                <a:spcPts val="0"/>
              </a:spcBef>
              <a:spcAft>
                <a:spcPts val="0"/>
              </a:spcAft>
              <a:buNone/>
            </a:pPr>
            <a:r>
              <a:rPr lang="en-US" sz="3400">
                <a:solidFill>
                  <a:srgbClr val="191919"/>
                </a:solidFill>
                <a:latin typeface="Arial"/>
                <a:ea typeface="Arial"/>
                <a:cs typeface="Arial"/>
                <a:sym typeface="Arial"/>
              </a:rPr>
              <a:t>Management of the Musculoskeletal System</a:t>
            </a:r>
            <a:endParaRPr/>
          </a:p>
        </p:txBody>
      </p:sp>
      <p:sp>
        <p:nvSpPr>
          <p:cNvPr id="366" name="Google Shape;366;p40"/>
          <p:cNvSpPr txBox="1"/>
          <p:nvPr/>
        </p:nvSpPr>
        <p:spPr>
          <a:xfrm>
            <a:off x="3525898" y="3160014"/>
            <a:ext cx="12758845" cy="188023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100">
                <a:solidFill>
                  <a:srgbClr val="191919"/>
                </a:solidFill>
                <a:latin typeface="Arial"/>
                <a:ea typeface="Arial"/>
                <a:cs typeface="Arial"/>
                <a:sym typeface="Arial"/>
              </a:rPr>
              <a:t> The ability for the respiratory system to provide efficient oxygen delivery and CO2 removal allowing for restorative sleep and daily function relies on the health of the entire musculoskeletal system. An airway centered physical therapy program evaluates and treats the entire body system which includes:</a:t>
            </a:r>
            <a:endParaRPr/>
          </a:p>
          <a:p>
            <a:pPr marL="0" marR="0" lvl="0" indent="0" algn="l" rtl="0">
              <a:lnSpc>
                <a:spcPct val="140000"/>
              </a:lnSpc>
              <a:spcBef>
                <a:spcPts val="0"/>
              </a:spcBef>
              <a:spcAft>
                <a:spcPts val="0"/>
              </a:spcAft>
              <a:buNone/>
            </a:pPr>
            <a:endParaRPr sz="2100">
              <a:solidFill>
                <a:srgbClr val="191919"/>
              </a:solidFill>
              <a:latin typeface="Arial"/>
              <a:ea typeface="Arial"/>
              <a:cs typeface="Arial"/>
              <a:sym typeface="Arial"/>
            </a:endParaRPr>
          </a:p>
        </p:txBody>
      </p:sp>
      <p:sp>
        <p:nvSpPr>
          <p:cNvPr id="367" name="Google Shape;367;p40"/>
          <p:cNvSpPr txBox="1"/>
          <p:nvPr/>
        </p:nvSpPr>
        <p:spPr>
          <a:xfrm>
            <a:off x="3525898" y="4777740"/>
            <a:ext cx="12758845" cy="4480560"/>
          </a:xfrm>
          <a:prstGeom prst="rect">
            <a:avLst/>
          </a:prstGeom>
          <a:noFill/>
          <a:ln>
            <a:noFill/>
          </a:ln>
        </p:spPr>
        <p:txBody>
          <a:bodyPr spcFirstLastPara="1" wrap="square" lIns="0" tIns="0" rIns="0" bIns="0" anchor="t" anchorCtr="0">
            <a:spAutoFit/>
          </a:bodyPr>
          <a:lstStyle/>
          <a:p>
            <a:pPr marL="453390" marR="0" lvl="1" indent="-226695" algn="l" rtl="0">
              <a:lnSpc>
                <a:spcPct val="140000"/>
              </a:lnSpc>
              <a:spcBef>
                <a:spcPts val="0"/>
              </a:spcBef>
              <a:spcAft>
                <a:spcPts val="0"/>
              </a:spcAft>
              <a:buClr>
                <a:srgbClr val="191919"/>
              </a:buClr>
              <a:buSzPts val="2100"/>
              <a:buFont typeface="Arial"/>
              <a:buChar char="•"/>
            </a:pPr>
            <a:r>
              <a:rPr lang="en-US" sz="2100" b="0" i="0" u="none" strike="noStrike" cap="none">
                <a:solidFill>
                  <a:srgbClr val="191919"/>
                </a:solidFill>
                <a:latin typeface="Arial"/>
                <a:ea typeface="Arial"/>
                <a:cs typeface="Arial"/>
                <a:sym typeface="Arial"/>
              </a:rPr>
              <a:t>The Cranial Vault</a:t>
            </a:r>
            <a:endParaRPr/>
          </a:p>
          <a:p>
            <a:pPr marL="453390" marR="0" lvl="1" indent="-226695" algn="l" rtl="0">
              <a:lnSpc>
                <a:spcPct val="183750"/>
              </a:lnSpc>
              <a:spcBef>
                <a:spcPts val="0"/>
              </a:spcBef>
              <a:spcAft>
                <a:spcPts val="0"/>
              </a:spcAft>
              <a:buClr>
                <a:srgbClr val="191919"/>
              </a:buClr>
              <a:buSzPts val="1600"/>
              <a:buFont typeface="Arial"/>
              <a:buChar char="•"/>
            </a:pPr>
            <a:r>
              <a:rPr lang="en-US" sz="1600" b="0" i="0" u="none" strike="noStrike" cap="none">
                <a:solidFill>
                  <a:srgbClr val="191919"/>
                </a:solidFill>
                <a:latin typeface="Arimo"/>
                <a:ea typeface="Arimo"/>
                <a:cs typeface="Arimo"/>
                <a:sym typeface="Arimo"/>
              </a:rPr>
              <a:t>The Cervical Spine</a:t>
            </a:r>
            <a:endParaRPr/>
          </a:p>
          <a:p>
            <a:pPr marL="453390" marR="0" lvl="1" indent="-226695" algn="l" rtl="0">
              <a:lnSpc>
                <a:spcPct val="183750"/>
              </a:lnSpc>
              <a:spcBef>
                <a:spcPts val="0"/>
              </a:spcBef>
              <a:spcAft>
                <a:spcPts val="0"/>
              </a:spcAft>
              <a:buClr>
                <a:srgbClr val="191919"/>
              </a:buClr>
              <a:buSzPts val="1600"/>
              <a:buFont typeface="Arial"/>
              <a:buChar char="•"/>
            </a:pPr>
            <a:r>
              <a:rPr lang="en-US" sz="1600" b="0" i="0" u="none" strike="noStrike" cap="none">
                <a:solidFill>
                  <a:srgbClr val="191919"/>
                </a:solidFill>
                <a:latin typeface="Arimo"/>
                <a:ea typeface="Arimo"/>
                <a:cs typeface="Arimo"/>
                <a:sym typeface="Arimo"/>
              </a:rPr>
              <a:t>Stomatognathic System (Jaw, Tongue, Lips, Vellum, Pharyngeal Complex, Vocal Folds/Glottis)</a:t>
            </a:r>
            <a:endParaRPr/>
          </a:p>
          <a:p>
            <a:pPr marL="453390" marR="0" lvl="1" indent="-226695" algn="l" rtl="0">
              <a:lnSpc>
                <a:spcPct val="183750"/>
              </a:lnSpc>
              <a:spcBef>
                <a:spcPts val="0"/>
              </a:spcBef>
              <a:spcAft>
                <a:spcPts val="0"/>
              </a:spcAft>
              <a:buClr>
                <a:srgbClr val="191919"/>
              </a:buClr>
              <a:buSzPts val="1600"/>
              <a:buFont typeface="Arial"/>
              <a:buChar char="•"/>
            </a:pPr>
            <a:r>
              <a:rPr lang="en-US" sz="1600" b="0" i="0" u="none" strike="noStrike" cap="none">
                <a:solidFill>
                  <a:srgbClr val="191919"/>
                </a:solidFill>
                <a:latin typeface="Arimo"/>
                <a:ea typeface="Arimo"/>
                <a:cs typeface="Arimo"/>
                <a:sym typeface="Arimo"/>
              </a:rPr>
              <a:t>Cranial Nerves</a:t>
            </a:r>
            <a:endParaRPr/>
          </a:p>
          <a:p>
            <a:pPr marL="453390" marR="0" lvl="1" indent="-226695" algn="l" rtl="0">
              <a:lnSpc>
                <a:spcPct val="183750"/>
              </a:lnSpc>
              <a:spcBef>
                <a:spcPts val="0"/>
              </a:spcBef>
              <a:spcAft>
                <a:spcPts val="0"/>
              </a:spcAft>
              <a:buClr>
                <a:srgbClr val="191919"/>
              </a:buClr>
              <a:buSzPts val="1600"/>
              <a:buFont typeface="Arial"/>
              <a:buChar char="•"/>
            </a:pPr>
            <a:r>
              <a:rPr lang="en-US" sz="1600" b="0" i="0" u="none" strike="noStrike" cap="none">
                <a:solidFill>
                  <a:srgbClr val="191919"/>
                </a:solidFill>
                <a:latin typeface="Arimo"/>
                <a:ea typeface="Arimo"/>
                <a:cs typeface="Arimo"/>
                <a:sym typeface="Arimo"/>
              </a:rPr>
              <a:t>Thoracic Spine, Ribcage and Diaphragm</a:t>
            </a:r>
            <a:endParaRPr/>
          </a:p>
          <a:p>
            <a:pPr marL="453390" marR="0" lvl="1" indent="-226695" algn="l" rtl="0">
              <a:lnSpc>
                <a:spcPct val="183750"/>
              </a:lnSpc>
              <a:spcBef>
                <a:spcPts val="0"/>
              </a:spcBef>
              <a:spcAft>
                <a:spcPts val="0"/>
              </a:spcAft>
              <a:buClr>
                <a:srgbClr val="191919"/>
              </a:buClr>
              <a:buSzPts val="1600"/>
              <a:buFont typeface="Arial"/>
              <a:buChar char="•"/>
            </a:pPr>
            <a:r>
              <a:rPr lang="en-US" sz="1600" b="0" i="0" u="none" strike="noStrike" cap="none">
                <a:solidFill>
                  <a:srgbClr val="191919"/>
                </a:solidFill>
                <a:latin typeface="Arimo"/>
                <a:ea typeface="Arimo"/>
                <a:cs typeface="Arimo"/>
                <a:sym typeface="Arimo"/>
              </a:rPr>
              <a:t>Pelvis and Pelvic Floor Musculature</a:t>
            </a:r>
            <a:endParaRPr/>
          </a:p>
          <a:p>
            <a:pPr marL="453390" marR="0" lvl="1" indent="-226695" algn="l" rtl="0">
              <a:lnSpc>
                <a:spcPct val="183750"/>
              </a:lnSpc>
              <a:spcBef>
                <a:spcPts val="0"/>
              </a:spcBef>
              <a:spcAft>
                <a:spcPts val="0"/>
              </a:spcAft>
              <a:buClr>
                <a:srgbClr val="191919"/>
              </a:buClr>
              <a:buSzPts val="1600"/>
              <a:buFont typeface="Arial"/>
              <a:buChar char="•"/>
            </a:pPr>
            <a:r>
              <a:rPr lang="en-US" sz="1600" b="0" i="0" u="none" strike="noStrike" cap="none">
                <a:solidFill>
                  <a:srgbClr val="191919"/>
                </a:solidFill>
                <a:latin typeface="Arimo"/>
                <a:ea typeface="Arimo"/>
                <a:cs typeface="Arimo"/>
                <a:sym typeface="Arimo"/>
              </a:rPr>
              <a:t>The Lower Extremity and Feet</a:t>
            </a:r>
            <a:endParaRPr/>
          </a:p>
          <a:p>
            <a:pPr marL="453390" marR="0" lvl="1" indent="-226695" algn="l" rtl="0">
              <a:lnSpc>
                <a:spcPct val="183750"/>
              </a:lnSpc>
              <a:spcBef>
                <a:spcPts val="0"/>
              </a:spcBef>
              <a:spcAft>
                <a:spcPts val="0"/>
              </a:spcAft>
              <a:buClr>
                <a:srgbClr val="191919"/>
              </a:buClr>
              <a:buSzPts val="1600"/>
              <a:buFont typeface="Arial"/>
              <a:buChar char="•"/>
            </a:pPr>
            <a:r>
              <a:rPr lang="en-US" sz="1600" b="0" i="0" u="none" strike="noStrike" cap="none">
                <a:solidFill>
                  <a:srgbClr val="191919"/>
                </a:solidFill>
                <a:latin typeface="Arimo"/>
                <a:ea typeface="Arimo"/>
                <a:cs typeface="Arimo"/>
                <a:sym typeface="Arimo"/>
              </a:rPr>
              <a:t>* Vestibular and Visual System</a:t>
            </a:r>
            <a:endParaRPr/>
          </a:p>
          <a:p>
            <a:pPr marL="0" marR="0" lvl="0" indent="0" algn="l" rtl="0">
              <a:lnSpc>
                <a:spcPct val="183750"/>
              </a:lnSpc>
              <a:spcBef>
                <a:spcPts val="0"/>
              </a:spcBef>
              <a:spcAft>
                <a:spcPts val="0"/>
              </a:spcAft>
              <a:buNone/>
            </a:pPr>
            <a:endParaRPr sz="1600">
              <a:solidFill>
                <a:srgbClr val="191919"/>
              </a:solidFill>
              <a:latin typeface="Arimo"/>
              <a:ea typeface="Arimo"/>
              <a:cs typeface="Arimo"/>
              <a:sym typeface="Arimo"/>
            </a:endParaRPr>
          </a:p>
          <a:p>
            <a:pPr marL="453390" marR="0" lvl="1" indent="-226695" algn="l" rtl="0">
              <a:lnSpc>
                <a:spcPct val="183750"/>
              </a:lnSpc>
              <a:spcBef>
                <a:spcPts val="0"/>
              </a:spcBef>
              <a:spcAft>
                <a:spcPts val="0"/>
              </a:spcAft>
              <a:buClr>
                <a:srgbClr val="191919"/>
              </a:buClr>
              <a:buSzPts val="1600"/>
              <a:buFont typeface="Arial"/>
              <a:buChar char="•"/>
            </a:pPr>
            <a:r>
              <a:rPr lang="en-US" sz="1600" b="0" i="0" u="none" strike="noStrike" cap="none">
                <a:solidFill>
                  <a:srgbClr val="191919"/>
                </a:solidFill>
                <a:latin typeface="Arimo"/>
                <a:ea typeface="Arimo"/>
                <a:cs typeface="Arimo"/>
                <a:sym typeface="Arimo"/>
              </a:rPr>
              <a:t>Physical Therapists use a combination of hands-on techniques and prescriptive exercises to evaluate and treat dysfunction in these regions to ensure restoration of efficient function</a:t>
            </a:r>
            <a:endParaRPr/>
          </a:p>
          <a:p>
            <a:pPr marL="0" marR="0" lvl="0" indent="0" algn="l" rtl="0">
              <a:lnSpc>
                <a:spcPct val="245000"/>
              </a:lnSpc>
              <a:spcBef>
                <a:spcPts val="0"/>
              </a:spcBef>
              <a:spcAft>
                <a:spcPts val="0"/>
              </a:spcAft>
              <a:buNone/>
            </a:pPr>
            <a:endParaRPr sz="1200">
              <a:solidFill>
                <a:srgbClr val="191919"/>
              </a:solidFill>
              <a:latin typeface="Arimo"/>
              <a:ea typeface="Arimo"/>
              <a:cs typeface="Arimo"/>
              <a:sym typeface="Arimo"/>
            </a:endParaRPr>
          </a:p>
        </p:txBody>
      </p:sp>
      <p:sp>
        <p:nvSpPr>
          <p:cNvPr id="368" name="Google Shape;368;p40"/>
          <p:cNvSpPr txBox="1"/>
          <p:nvPr/>
        </p:nvSpPr>
        <p:spPr>
          <a:xfrm>
            <a:off x="1372832" y="9568337"/>
            <a:ext cx="16300996" cy="367224"/>
          </a:xfrm>
          <a:prstGeom prst="rect">
            <a:avLst/>
          </a:prstGeom>
          <a:noFill/>
          <a:ln>
            <a:noFill/>
          </a:ln>
        </p:spPr>
        <p:txBody>
          <a:bodyPr spcFirstLastPara="1" wrap="square" lIns="0" tIns="0" rIns="0" bIns="0" anchor="t" anchorCtr="0">
            <a:spAutoFit/>
          </a:bodyPr>
          <a:lstStyle/>
          <a:p>
            <a:pPr marL="0" marR="0" lvl="0" indent="0" algn="r" rtl="0">
              <a:lnSpc>
                <a:spcPct val="140009"/>
              </a:lnSpc>
              <a:spcBef>
                <a:spcPts val="0"/>
              </a:spcBef>
              <a:spcAft>
                <a:spcPts val="0"/>
              </a:spcAft>
              <a:buNone/>
            </a:pPr>
            <a:r>
              <a:rPr lang="en-US" sz="2042" b="1">
                <a:solidFill>
                  <a:srgbClr val="191919"/>
                </a:solidFill>
                <a:latin typeface="Roboto"/>
                <a:ea typeface="Roboto"/>
                <a:cs typeface="Roboto"/>
                <a:sym typeface="Roboto"/>
              </a:rPr>
              <a:t>The vestibular and visual system often plays a role in driving dysfunction in the musculoskeletal system and requires attention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1"/>
          <p:cNvSpPr/>
          <p:nvPr/>
        </p:nvSpPr>
        <p:spPr>
          <a:xfrm>
            <a:off x="-545621" y="-319177"/>
            <a:ext cx="3140015" cy="10925355"/>
          </a:xfrm>
          <a:prstGeom prst="rect">
            <a:avLst/>
          </a:prstGeom>
          <a:solidFill>
            <a:srgbClr val="4180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1"/>
          <p:cNvSpPr txBox="1"/>
          <p:nvPr/>
        </p:nvSpPr>
        <p:spPr>
          <a:xfrm>
            <a:off x="3525898" y="968976"/>
            <a:ext cx="13221338" cy="1954495"/>
          </a:xfrm>
          <a:prstGeom prst="rect">
            <a:avLst/>
          </a:prstGeom>
          <a:noFill/>
          <a:ln>
            <a:noFill/>
          </a:ln>
        </p:spPr>
        <p:txBody>
          <a:bodyPr spcFirstLastPara="1" wrap="square" lIns="0" tIns="0" rIns="0" bIns="0" anchor="t" anchorCtr="0">
            <a:spAutoFit/>
          </a:bodyPr>
          <a:lstStyle/>
          <a:p>
            <a:pPr marL="0" marR="0" lvl="0" indent="0" algn="l" rtl="0">
              <a:lnSpc>
                <a:spcPct val="100013"/>
              </a:lnSpc>
              <a:spcBef>
                <a:spcPts val="0"/>
              </a:spcBef>
              <a:spcAft>
                <a:spcPts val="0"/>
              </a:spcAft>
              <a:buNone/>
            </a:pPr>
            <a:r>
              <a:rPr lang="en-US" sz="7199">
                <a:solidFill>
                  <a:srgbClr val="191919"/>
                </a:solidFill>
                <a:latin typeface="Arial"/>
                <a:ea typeface="Arial"/>
                <a:cs typeface="Arial"/>
                <a:sym typeface="Arial"/>
              </a:rPr>
              <a:t>Physical Therapy &amp; Airway</a:t>
            </a:r>
            <a:endParaRPr/>
          </a:p>
          <a:p>
            <a:pPr marL="0" marR="0" lvl="0" indent="0" algn="l" rtl="0">
              <a:lnSpc>
                <a:spcPct val="100000"/>
              </a:lnSpc>
              <a:spcBef>
                <a:spcPts val="0"/>
              </a:spcBef>
              <a:spcAft>
                <a:spcPts val="0"/>
              </a:spcAft>
              <a:buNone/>
            </a:pPr>
            <a:endParaRPr sz="7199">
              <a:solidFill>
                <a:srgbClr val="191919"/>
              </a:solidFill>
              <a:latin typeface="Arial"/>
              <a:ea typeface="Arial"/>
              <a:cs typeface="Arial"/>
              <a:sym typeface="Arial"/>
            </a:endParaRPr>
          </a:p>
        </p:txBody>
      </p:sp>
      <p:sp>
        <p:nvSpPr>
          <p:cNvPr id="375" name="Google Shape;375;p41"/>
          <p:cNvSpPr txBox="1"/>
          <p:nvPr/>
        </p:nvSpPr>
        <p:spPr>
          <a:xfrm>
            <a:off x="3525898" y="2361496"/>
            <a:ext cx="10475416" cy="561975"/>
          </a:xfrm>
          <a:prstGeom prst="rect">
            <a:avLst/>
          </a:prstGeom>
          <a:noFill/>
          <a:ln>
            <a:noFill/>
          </a:ln>
        </p:spPr>
        <p:txBody>
          <a:bodyPr spcFirstLastPara="1" wrap="square" lIns="0" tIns="0" rIns="0" bIns="0" anchor="t" anchorCtr="0">
            <a:spAutoFit/>
          </a:bodyPr>
          <a:lstStyle/>
          <a:p>
            <a:pPr marL="0" marR="0" lvl="0" indent="0" algn="l" rtl="0">
              <a:lnSpc>
                <a:spcPct val="119970"/>
              </a:lnSpc>
              <a:spcBef>
                <a:spcPts val="0"/>
              </a:spcBef>
              <a:spcAft>
                <a:spcPts val="0"/>
              </a:spcAft>
              <a:buNone/>
            </a:pPr>
            <a:r>
              <a:rPr lang="en-US" sz="3400">
                <a:solidFill>
                  <a:srgbClr val="191919"/>
                </a:solidFill>
                <a:latin typeface="Arial"/>
                <a:ea typeface="Arial"/>
                <a:cs typeface="Arial"/>
                <a:sym typeface="Arial"/>
              </a:rPr>
              <a:t>Collaboration </a:t>
            </a:r>
            <a:endParaRPr/>
          </a:p>
        </p:txBody>
      </p:sp>
      <p:sp>
        <p:nvSpPr>
          <p:cNvPr id="376" name="Google Shape;376;p41"/>
          <p:cNvSpPr txBox="1"/>
          <p:nvPr/>
        </p:nvSpPr>
        <p:spPr>
          <a:xfrm>
            <a:off x="3525898" y="3128391"/>
            <a:ext cx="12758845" cy="72192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100">
                <a:solidFill>
                  <a:srgbClr val="191919"/>
                </a:solidFill>
                <a:latin typeface="Arial"/>
                <a:ea typeface="Arial"/>
                <a:cs typeface="Arial"/>
                <a:sym typeface="Arial"/>
              </a:rPr>
              <a:t>Airway Centered Physical Therapists support the airway team in the following areas:</a:t>
            </a:r>
            <a:endParaRPr/>
          </a:p>
          <a:p>
            <a:pPr marL="0" marR="0" lvl="0" indent="0" algn="l" rtl="0">
              <a:lnSpc>
                <a:spcPct val="140000"/>
              </a:lnSpc>
              <a:spcBef>
                <a:spcPts val="0"/>
              </a:spcBef>
              <a:spcAft>
                <a:spcPts val="0"/>
              </a:spcAft>
              <a:buNone/>
            </a:pPr>
            <a:endParaRPr sz="2100">
              <a:solidFill>
                <a:srgbClr val="191919"/>
              </a:solidFill>
              <a:latin typeface="Arial"/>
              <a:ea typeface="Arial"/>
              <a:cs typeface="Arial"/>
              <a:sym typeface="Arial"/>
            </a:endParaRPr>
          </a:p>
        </p:txBody>
      </p:sp>
      <p:sp>
        <p:nvSpPr>
          <p:cNvPr id="377" name="Google Shape;377;p41"/>
          <p:cNvSpPr txBox="1"/>
          <p:nvPr/>
        </p:nvSpPr>
        <p:spPr>
          <a:xfrm>
            <a:off x="3525898" y="3980956"/>
            <a:ext cx="13404190" cy="5315109"/>
          </a:xfrm>
          <a:prstGeom prst="rect">
            <a:avLst/>
          </a:prstGeom>
          <a:noFill/>
          <a:ln>
            <a:noFill/>
          </a:ln>
        </p:spPr>
        <p:txBody>
          <a:bodyPr spcFirstLastPara="1" wrap="square" lIns="0" tIns="0" rIns="0" bIns="0" anchor="t" anchorCtr="0">
            <a:spAutoFit/>
          </a:bodyPr>
          <a:lstStyle/>
          <a:p>
            <a:pPr marL="0" marR="0" lvl="0" indent="0" algn="l" rtl="0">
              <a:lnSpc>
                <a:spcPct val="139983"/>
              </a:lnSpc>
              <a:spcBef>
                <a:spcPts val="0"/>
              </a:spcBef>
              <a:spcAft>
                <a:spcPts val="0"/>
              </a:spcAft>
              <a:buNone/>
            </a:pPr>
            <a:r>
              <a:rPr lang="en-US" sz="2471">
                <a:solidFill>
                  <a:srgbClr val="191919"/>
                </a:solidFill>
                <a:latin typeface="Arial"/>
                <a:ea typeface="Arial"/>
                <a:cs typeface="Arial"/>
                <a:sym typeface="Arial"/>
              </a:rPr>
              <a:t>Below are some of the dysfunctions found requiring referral to the airway team:</a:t>
            </a:r>
            <a:endParaRPr/>
          </a:p>
          <a:p>
            <a:pPr marL="0" marR="0" lvl="0" indent="0" algn="l" rtl="0">
              <a:lnSpc>
                <a:spcPct val="192166"/>
              </a:lnSpc>
              <a:spcBef>
                <a:spcPts val="0"/>
              </a:spcBef>
              <a:spcAft>
                <a:spcPts val="0"/>
              </a:spcAft>
              <a:buNone/>
            </a:pPr>
            <a:endParaRPr sz="1800">
              <a:solidFill>
                <a:srgbClr val="191919"/>
              </a:solidFill>
              <a:latin typeface="Arial"/>
              <a:ea typeface="Arial"/>
              <a:cs typeface="Arial"/>
              <a:sym typeface="Arial"/>
            </a:endParaRPr>
          </a:p>
          <a:p>
            <a:pPr marL="533511" marR="0" lvl="1" indent="-266755" algn="l" rtl="0">
              <a:lnSpc>
                <a:spcPct val="192166"/>
              </a:lnSpc>
              <a:spcBef>
                <a:spcPts val="0"/>
              </a:spcBef>
              <a:spcAft>
                <a:spcPts val="0"/>
              </a:spcAft>
              <a:buClr>
                <a:srgbClr val="191919"/>
              </a:buClr>
              <a:buSzPts val="1800"/>
              <a:buFont typeface="Arial"/>
              <a:buChar char="•"/>
            </a:pPr>
            <a:r>
              <a:rPr lang="en-US" sz="1800" b="0" i="0" u="none" strike="noStrike" cap="none">
                <a:solidFill>
                  <a:srgbClr val="191919"/>
                </a:solidFill>
                <a:latin typeface="Arimo"/>
                <a:ea typeface="Arimo"/>
                <a:cs typeface="Arimo"/>
                <a:sym typeface="Arimo"/>
              </a:rPr>
              <a:t>Malocclusion, crossbites, open bites, gum recession, </a:t>
            </a:r>
            <a:endParaRPr/>
          </a:p>
          <a:p>
            <a:pPr marL="533511" marR="0" lvl="1" indent="-266755" algn="l" rtl="0">
              <a:lnSpc>
                <a:spcPct val="192166"/>
              </a:lnSpc>
              <a:spcBef>
                <a:spcPts val="0"/>
              </a:spcBef>
              <a:spcAft>
                <a:spcPts val="0"/>
              </a:spcAft>
              <a:buClr>
                <a:srgbClr val="191919"/>
              </a:buClr>
              <a:buSzPts val="1800"/>
              <a:buFont typeface="Arial"/>
              <a:buChar char="•"/>
            </a:pPr>
            <a:r>
              <a:rPr lang="en-US" sz="1800" b="0" i="0" u="none" strike="noStrike" cap="none">
                <a:solidFill>
                  <a:srgbClr val="191919"/>
                </a:solidFill>
                <a:latin typeface="Arimo"/>
                <a:ea typeface="Arimo"/>
                <a:cs typeface="Arimo"/>
                <a:sym typeface="Arimo"/>
              </a:rPr>
              <a:t>Ankyglossia, tongue or lip restrictions, poor tongue control (ENT, Dentist, Myofunctional Therapist)</a:t>
            </a:r>
            <a:endParaRPr/>
          </a:p>
          <a:p>
            <a:pPr marL="533511" marR="0" lvl="1" indent="-266755" algn="l" rtl="0">
              <a:lnSpc>
                <a:spcPct val="192166"/>
              </a:lnSpc>
              <a:spcBef>
                <a:spcPts val="0"/>
              </a:spcBef>
              <a:spcAft>
                <a:spcPts val="0"/>
              </a:spcAft>
              <a:buClr>
                <a:srgbClr val="191919"/>
              </a:buClr>
              <a:buSzPts val="1800"/>
              <a:buFont typeface="Arial"/>
              <a:buChar char="•"/>
            </a:pPr>
            <a:r>
              <a:rPr lang="en-US" sz="1800" b="0" i="0" u="none" strike="noStrike" cap="none">
                <a:solidFill>
                  <a:srgbClr val="191919"/>
                </a:solidFill>
                <a:latin typeface="Arimo"/>
                <a:ea typeface="Arimo"/>
                <a:cs typeface="Arimo"/>
                <a:sym typeface="Arimo"/>
              </a:rPr>
              <a:t>Dysfunctional swallow (ENT, Myofunctional Therapist)</a:t>
            </a:r>
            <a:endParaRPr/>
          </a:p>
          <a:p>
            <a:pPr marL="533511" marR="0" lvl="1" indent="-266755" algn="l" rtl="0">
              <a:lnSpc>
                <a:spcPct val="192166"/>
              </a:lnSpc>
              <a:spcBef>
                <a:spcPts val="0"/>
              </a:spcBef>
              <a:spcAft>
                <a:spcPts val="0"/>
              </a:spcAft>
              <a:buClr>
                <a:srgbClr val="191919"/>
              </a:buClr>
              <a:buSzPts val="1800"/>
              <a:buFont typeface="Arial"/>
              <a:buChar char="•"/>
            </a:pPr>
            <a:r>
              <a:rPr lang="en-US" sz="1800" b="0" i="0" u="none" strike="noStrike" cap="none">
                <a:solidFill>
                  <a:srgbClr val="191919"/>
                </a:solidFill>
                <a:latin typeface="Arimo"/>
                <a:ea typeface="Arimo"/>
                <a:cs typeface="Arimo"/>
                <a:sym typeface="Arimo"/>
              </a:rPr>
              <a:t>Hearing loss, tinnitus (Dentist, ENT)</a:t>
            </a:r>
            <a:endParaRPr/>
          </a:p>
          <a:p>
            <a:pPr marL="533511" marR="0" lvl="1" indent="-266755" algn="l" rtl="0">
              <a:lnSpc>
                <a:spcPct val="192166"/>
              </a:lnSpc>
              <a:spcBef>
                <a:spcPts val="0"/>
              </a:spcBef>
              <a:spcAft>
                <a:spcPts val="0"/>
              </a:spcAft>
              <a:buClr>
                <a:srgbClr val="191919"/>
              </a:buClr>
              <a:buSzPts val="1800"/>
              <a:buFont typeface="Arial"/>
              <a:buChar char="•"/>
            </a:pPr>
            <a:r>
              <a:rPr lang="en-US" sz="1800" b="0" i="0" u="none" strike="noStrike" cap="none">
                <a:solidFill>
                  <a:srgbClr val="191919"/>
                </a:solidFill>
                <a:latin typeface="Arimo"/>
                <a:ea typeface="Arimo"/>
                <a:cs typeface="Arimo"/>
                <a:sym typeface="Arimo"/>
              </a:rPr>
              <a:t>Balance and gait disturbances (Dentists, Neurologist) </a:t>
            </a:r>
            <a:endParaRPr/>
          </a:p>
          <a:p>
            <a:pPr marL="533511" marR="0" lvl="1" indent="-266755" algn="l" rtl="0">
              <a:lnSpc>
                <a:spcPct val="192166"/>
              </a:lnSpc>
              <a:spcBef>
                <a:spcPts val="0"/>
              </a:spcBef>
              <a:spcAft>
                <a:spcPts val="0"/>
              </a:spcAft>
              <a:buClr>
                <a:srgbClr val="191919"/>
              </a:buClr>
              <a:buSzPts val="1800"/>
              <a:buFont typeface="Arial"/>
              <a:buChar char="•"/>
            </a:pPr>
            <a:r>
              <a:rPr lang="en-US" sz="1800" b="0" i="0" u="none" strike="noStrike" cap="none">
                <a:solidFill>
                  <a:srgbClr val="191919"/>
                </a:solidFill>
                <a:latin typeface="Arimo"/>
                <a:ea typeface="Arimo"/>
                <a:cs typeface="Arimo"/>
                <a:sym typeface="Arimo"/>
              </a:rPr>
              <a:t>Cranial Nerve Dysfunction (Neurologist)</a:t>
            </a:r>
            <a:endParaRPr/>
          </a:p>
          <a:p>
            <a:pPr marL="533511" marR="0" lvl="1" indent="-266755" algn="l" rtl="0">
              <a:lnSpc>
                <a:spcPct val="192166"/>
              </a:lnSpc>
              <a:spcBef>
                <a:spcPts val="0"/>
              </a:spcBef>
              <a:spcAft>
                <a:spcPts val="0"/>
              </a:spcAft>
              <a:buClr>
                <a:srgbClr val="191919"/>
              </a:buClr>
              <a:buSzPts val="1800"/>
              <a:buFont typeface="Arial"/>
              <a:buChar char="•"/>
            </a:pPr>
            <a:r>
              <a:rPr lang="en-US" sz="1800" b="0" i="0" u="none" strike="noStrike" cap="none">
                <a:solidFill>
                  <a:srgbClr val="191919"/>
                </a:solidFill>
                <a:latin typeface="Arimo"/>
                <a:ea typeface="Arimo"/>
                <a:cs typeface="Arimo"/>
                <a:sym typeface="Arimo"/>
              </a:rPr>
              <a:t>Sleep Disorders (Dentist, Sleep Medicine Physician, Psychiatrist)</a:t>
            </a:r>
            <a:endParaRPr/>
          </a:p>
          <a:p>
            <a:pPr marL="533511" marR="0" lvl="1" indent="-266755" algn="l" rtl="0">
              <a:lnSpc>
                <a:spcPct val="192166"/>
              </a:lnSpc>
              <a:spcBef>
                <a:spcPts val="0"/>
              </a:spcBef>
              <a:spcAft>
                <a:spcPts val="0"/>
              </a:spcAft>
              <a:buClr>
                <a:srgbClr val="191919"/>
              </a:buClr>
              <a:buSzPts val="1800"/>
              <a:buFont typeface="Arial"/>
              <a:buChar char="•"/>
            </a:pPr>
            <a:r>
              <a:rPr lang="en-US" sz="1800" b="0" i="0" u="none" strike="noStrike" cap="none">
                <a:solidFill>
                  <a:srgbClr val="191919"/>
                </a:solidFill>
                <a:latin typeface="Arimo"/>
                <a:ea typeface="Arimo"/>
                <a:cs typeface="Arimo"/>
                <a:sym typeface="Arimo"/>
              </a:rPr>
              <a:t>Inflammatory Conditions (Functional Medicine Physician, Nutritionist, Allergist)</a:t>
            </a:r>
            <a:endParaRPr/>
          </a:p>
          <a:p>
            <a:pPr marL="533511" marR="0" lvl="1" indent="-266755" algn="l" rtl="0">
              <a:lnSpc>
                <a:spcPct val="192166"/>
              </a:lnSpc>
              <a:spcBef>
                <a:spcPts val="0"/>
              </a:spcBef>
              <a:spcAft>
                <a:spcPts val="0"/>
              </a:spcAft>
              <a:buClr>
                <a:srgbClr val="191919"/>
              </a:buClr>
              <a:buSzPts val="1800"/>
              <a:buFont typeface="Arial"/>
              <a:buChar char="•"/>
            </a:pPr>
            <a:r>
              <a:rPr lang="en-US" sz="1800" b="0" i="0" u="none" strike="noStrike" cap="none">
                <a:solidFill>
                  <a:srgbClr val="191919"/>
                </a:solidFill>
                <a:latin typeface="Arimo"/>
                <a:ea typeface="Arimo"/>
                <a:cs typeface="Arimo"/>
                <a:sym typeface="Arimo"/>
              </a:rPr>
              <a:t>Nasal Obstruction (ENT, Plastic Surgeon, Dentist)</a:t>
            </a:r>
            <a:endParaRPr/>
          </a:p>
          <a:p>
            <a:pPr marL="0" marR="0" lvl="0" indent="0" algn="l" rtl="0">
              <a:lnSpc>
                <a:spcPct val="244971"/>
              </a:lnSpc>
              <a:spcBef>
                <a:spcPts val="0"/>
              </a:spcBef>
              <a:spcAft>
                <a:spcPts val="0"/>
              </a:spcAft>
              <a:buNone/>
            </a:pPr>
            <a:endParaRPr sz="1412">
              <a:solidFill>
                <a:srgbClr val="191919"/>
              </a:solidFill>
              <a:latin typeface="Arimo"/>
              <a:ea typeface="Arimo"/>
              <a:cs typeface="Arimo"/>
              <a:sym typeface="Arim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5"/>
          <p:cNvSpPr/>
          <p:nvPr/>
        </p:nvSpPr>
        <p:spPr>
          <a:xfrm rot="5400000">
            <a:off x="3645904" y="3578595"/>
            <a:ext cx="3090908" cy="15723"/>
          </a:xfrm>
          <a:prstGeom prst="rect">
            <a:avLst/>
          </a:prstGeom>
          <a:solidFill>
            <a:srgbClr val="195D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5"/>
          <p:cNvSpPr/>
          <p:nvPr/>
        </p:nvSpPr>
        <p:spPr>
          <a:xfrm>
            <a:off x="1926338" y="5117453"/>
            <a:ext cx="13590365" cy="14459"/>
          </a:xfrm>
          <a:prstGeom prst="rect">
            <a:avLst/>
          </a:prstGeom>
          <a:solidFill>
            <a:srgbClr val="195D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1926336" y="2984563"/>
            <a:ext cx="6795183" cy="12905"/>
          </a:xfrm>
          <a:prstGeom prst="rect">
            <a:avLst/>
          </a:prstGeom>
          <a:solidFill>
            <a:srgbClr val="0923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txBox="1"/>
          <p:nvPr/>
        </p:nvSpPr>
        <p:spPr>
          <a:xfrm>
            <a:off x="6477674" y="3218939"/>
            <a:ext cx="1788173" cy="1326132"/>
          </a:xfrm>
          <a:prstGeom prst="rect">
            <a:avLst/>
          </a:prstGeom>
          <a:noFill/>
          <a:ln>
            <a:noFill/>
          </a:ln>
        </p:spPr>
        <p:txBody>
          <a:bodyPr spcFirstLastPara="1" wrap="square" lIns="0" tIns="0" rIns="0" bIns="0" anchor="t" anchorCtr="0">
            <a:spAutoFit/>
          </a:bodyPr>
          <a:lstStyle/>
          <a:p>
            <a:pPr marL="0" marR="0" lvl="0" indent="0" algn="l" rtl="0">
              <a:lnSpc>
                <a:spcPct val="130038"/>
              </a:lnSpc>
              <a:spcBef>
                <a:spcPts val="0"/>
              </a:spcBef>
              <a:spcAft>
                <a:spcPts val="0"/>
              </a:spcAft>
              <a:buNone/>
            </a:pPr>
            <a:r>
              <a:rPr lang="en-US" sz="1578" b="0" i="0" u="none" strike="noStrike" cap="none">
                <a:solidFill>
                  <a:srgbClr val="092342"/>
                </a:solidFill>
                <a:latin typeface="Crimson Pro"/>
                <a:ea typeface="Crimson Pro"/>
                <a:cs typeface="Crimson Pro"/>
                <a:sym typeface="Crimson Pro"/>
              </a:rPr>
              <a:t>Empower new discoveries through multi-center research projects with The Breathe Institute.  </a:t>
            </a:r>
            <a:endParaRPr/>
          </a:p>
        </p:txBody>
      </p:sp>
      <p:sp>
        <p:nvSpPr>
          <p:cNvPr id="106" name="Google Shape;106;p15"/>
          <p:cNvSpPr/>
          <p:nvPr/>
        </p:nvSpPr>
        <p:spPr>
          <a:xfrm>
            <a:off x="1" y="108653"/>
            <a:ext cx="18384667" cy="1744715"/>
          </a:xfrm>
          <a:custGeom>
            <a:avLst/>
            <a:gdLst/>
            <a:ahLst/>
            <a:cxnLst/>
            <a:rect l="l" t="t" r="r" b="b"/>
            <a:pathLst>
              <a:path w="4977969" h="464091" extrusionOk="0">
                <a:moveTo>
                  <a:pt x="0" y="0"/>
                </a:moveTo>
                <a:lnTo>
                  <a:pt x="4977969" y="0"/>
                </a:lnTo>
                <a:lnTo>
                  <a:pt x="4977969" y="464091"/>
                </a:lnTo>
                <a:lnTo>
                  <a:pt x="0" y="464091"/>
                </a:lnTo>
                <a:close/>
              </a:path>
            </a:pathLst>
          </a:custGeom>
          <a:solidFill>
            <a:srgbClr val="414562"/>
          </a:solidFill>
          <a:ln>
            <a:noFill/>
          </a:ln>
        </p:spPr>
      </p:sp>
      <p:sp>
        <p:nvSpPr>
          <p:cNvPr id="107" name="Google Shape;107;p15"/>
          <p:cNvSpPr/>
          <p:nvPr/>
        </p:nvSpPr>
        <p:spPr>
          <a:xfrm rot="5400000">
            <a:off x="10441087" y="3578595"/>
            <a:ext cx="3090908" cy="15723"/>
          </a:xfrm>
          <a:prstGeom prst="rect">
            <a:avLst/>
          </a:prstGeom>
          <a:solidFill>
            <a:srgbClr val="195D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p:nvPr/>
        </p:nvSpPr>
        <p:spPr>
          <a:xfrm>
            <a:off x="8721519" y="2984563"/>
            <a:ext cx="6795183" cy="12905"/>
          </a:xfrm>
          <a:prstGeom prst="rect">
            <a:avLst/>
          </a:prstGeom>
          <a:solidFill>
            <a:srgbClr val="0923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rot="5400000">
            <a:off x="6924406" y="3578595"/>
            <a:ext cx="3090908" cy="15723"/>
          </a:xfrm>
          <a:prstGeom prst="rect">
            <a:avLst/>
          </a:prstGeom>
          <a:solidFill>
            <a:srgbClr val="195D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rot="5400000">
            <a:off x="3645904" y="6669504"/>
            <a:ext cx="3090908" cy="15723"/>
          </a:xfrm>
          <a:prstGeom prst="rect">
            <a:avLst/>
          </a:prstGeom>
          <a:solidFill>
            <a:srgbClr val="195D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1926338" y="8208362"/>
            <a:ext cx="13590365" cy="14459"/>
          </a:xfrm>
          <a:prstGeom prst="rect">
            <a:avLst/>
          </a:prstGeom>
          <a:solidFill>
            <a:srgbClr val="195D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1926336" y="6075472"/>
            <a:ext cx="6795183" cy="12905"/>
          </a:xfrm>
          <a:prstGeom prst="rect">
            <a:avLst/>
          </a:prstGeom>
          <a:solidFill>
            <a:srgbClr val="0923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p:nvPr/>
        </p:nvSpPr>
        <p:spPr>
          <a:xfrm rot="5400000">
            <a:off x="10441087" y="6669504"/>
            <a:ext cx="3090908" cy="15723"/>
          </a:xfrm>
          <a:prstGeom prst="rect">
            <a:avLst/>
          </a:prstGeom>
          <a:solidFill>
            <a:srgbClr val="195D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p:cNvSpPr/>
          <p:nvPr/>
        </p:nvSpPr>
        <p:spPr>
          <a:xfrm>
            <a:off x="8721519" y="6075472"/>
            <a:ext cx="6795183" cy="12905"/>
          </a:xfrm>
          <a:prstGeom prst="rect">
            <a:avLst/>
          </a:prstGeom>
          <a:solidFill>
            <a:srgbClr val="0923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5"/>
          <p:cNvSpPr/>
          <p:nvPr/>
        </p:nvSpPr>
        <p:spPr>
          <a:xfrm rot="5400000">
            <a:off x="6924406" y="6669504"/>
            <a:ext cx="3090908" cy="15723"/>
          </a:xfrm>
          <a:prstGeom prst="rect">
            <a:avLst/>
          </a:prstGeom>
          <a:solidFill>
            <a:srgbClr val="195D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5"/>
          <p:cNvSpPr/>
          <p:nvPr/>
        </p:nvSpPr>
        <p:spPr>
          <a:xfrm>
            <a:off x="-96667" y="8681080"/>
            <a:ext cx="18384667" cy="1744715"/>
          </a:xfrm>
          <a:custGeom>
            <a:avLst/>
            <a:gdLst/>
            <a:ahLst/>
            <a:cxnLst/>
            <a:rect l="l" t="t" r="r" b="b"/>
            <a:pathLst>
              <a:path w="5484508" h="464091" extrusionOk="0">
                <a:moveTo>
                  <a:pt x="0" y="0"/>
                </a:moveTo>
                <a:lnTo>
                  <a:pt x="5484508" y="0"/>
                </a:lnTo>
                <a:lnTo>
                  <a:pt x="5484508" y="464091"/>
                </a:lnTo>
                <a:lnTo>
                  <a:pt x="0" y="464091"/>
                </a:lnTo>
                <a:close/>
              </a:path>
            </a:pathLst>
          </a:custGeom>
          <a:solidFill>
            <a:srgbClr val="414562"/>
          </a:solidFill>
          <a:ln>
            <a:noFill/>
          </a:ln>
        </p:spPr>
      </p:sp>
      <p:pic>
        <p:nvPicPr>
          <p:cNvPr id="117" name="Google Shape;117;p15"/>
          <p:cNvPicPr preferRelativeResize="0"/>
          <p:nvPr/>
        </p:nvPicPr>
        <p:blipFill rotWithShape="1">
          <a:blip r:embed="rId3">
            <a:alphaModFix/>
          </a:blip>
          <a:srcRect/>
          <a:stretch/>
        </p:blipFill>
        <p:spPr>
          <a:xfrm>
            <a:off x="2081246" y="3513049"/>
            <a:ext cx="833333" cy="611459"/>
          </a:xfrm>
          <a:prstGeom prst="rect">
            <a:avLst/>
          </a:prstGeom>
          <a:noFill/>
          <a:ln>
            <a:noFill/>
          </a:ln>
        </p:spPr>
      </p:pic>
      <p:pic>
        <p:nvPicPr>
          <p:cNvPr id="118" name="Google Shape;118;p15"/>
          <p:cNvPicPr preferRelativeResize="0"/>
          <p:nvPr/>
        </p:nvPicPr>
        <p:blipFill rotWithShape="1">
          <a:blip r:embed="rId4">
            <a:alphaModFix/>
          </a:blip>
          <a:srcRect/>
          <a:stretch/>
        </p:blipFill>
        <p:spPr>
          <a:xfrm>
            <a:off x="5488400" y="3342017"/>
            <a:ext cx="833888" cy="830856"/>
          </a:xfrm>
          <a:prstGeom prst="rect">
            <a:avLst/>
          </a:prstGeom>
          <a:noFill/>
          <a:ln>
            <a:noFill/>
          </a:ln>
        </p:spPr>
      </p:pic>
      <p:pic>
        <p:nvPicPr>
          <p:cNvPr id="119" name="Google Shape;119;p15"/>
          <p:cNvPicPr preferRelativeResize="0"/>
          <p:nvPr/>
        </p:nvPicPr>
        <p:blipFill rotWithShape="1">
          <a:blip r:embed="rId5">
            <a:alphaModFix/>
          </a:blip>
          <a:srcRect/>
          <a:stretch/>
        </p:blipFill>
        <p:spPr>
          <a:xfrm>
            <a:off x="8721519" y="3439935"/>
            <a:ext cx="875937" cy="757686"/>
          </a:xfrm>
          <a:prstGeom prst="rect">
            <a:avLst/>
          </a:prstGeom>
          <a:noFill/>
          <a:ln>
            <a:noFill/>
          </a:ln>
        </p:spPr>
      </p:pic>
      <p:pic>
        <p:nvPicPr>
          <p:cNvPr id="120" name="Google Shape;120;p15"/>
          <p:cNvPicPr preferRelativeResize="0"/>
          <p:nvPr/>
        </p:nvPicPr>
        <p:blipFill rotWithShape="1">
          <a:blip r:embed="rId6">
            <a:alphaModFix/>
          </a:blip>
          <a:srcRect/>
          <a:stretch/>
        </p:blipFill>
        <p:spPr>
          <a:xfrm>
            <a:off x="12192004" y="3447578"/>
            <a:ext cx="686207" cy="918413"/>
          </a:xfrm>
          <a:prstGeom prst="rect">
            <a:avLst/>
          </a:prstGeom>
          <a:noFill/>
          <a:ln>
            <a:noFill/>
          </a:ln>
        </p:spPr>
      </p:pic>
      <p:pic>
        <p:nvPicPr>
          <p:cNvPr id="121" name="Google Shape;121;p15"/>
          <p:cNvPicPr preferRelativeResize="0"/>
          <p:nvPr/>
        </p:nvPicPr>
        <p:blipFill rotWithShape="1">
          <a:blip r:embed="rId7">
            <a:alphaModFix/>
          </a:blip>
          <a:srcRect/>
          <a:stretch/>
        </p:blipFill>
        <p:spPr>
          <a:xfrm>
            <a:off x="2081245" y="6481292"/>
            <a:ext cx="806993" cy="806993"/>
          </a:xfrm>
          <a:prstGeom prst="rect">
            <a:avLst/>
          </a:prstGeom>
          <a:noFill/>
          <a:ln>
            <a:noFill/>
          </a:ln>
        </p:spPr>
      </p:pic>
      <p:pic>
        <p:nvPicPr>
          <p:cNvPr id="122" name="Google Shape;122;p15"/>
          <p:cNvPicPr preferRelativeResize="0"/>
          <p:nvPr/>
        </p:nvPicPr>
        <p:blipFill rotWithShape="1">
          <a:blip r:embed="rId8">
            <a:alphaModFix/>
          </a:blip>
          <a:srcRect/>
          <a:stretch/>
        </p:blipFill>
        <p:spPr>
          <a:xfrm>
            <a:off x="5486777" y="6459050"/>
            <a:ext cx="835511" cy="851477"/>
          </a:xfrm>
          <a:prstGeom prst="rect">
            <a:avLst/>
          </a:prstGeom>
          <a:noFill/>
          <a:ln>
            <a:noFill/>
          </a:ln>
        </p:spPr>
      </p:pic>
      <p:pic>
        <p:nvPicPr>
          <p:cNvPr id="123" name="Google Shape;123;p15"/>
          <p:cNvPicPr preferRelativeResize="0"/>
          <p:nvPr/>
        </p:nvPicPr>
        <p:blipFill rotWithShape="1">
          <a:blip r:embed="rId9">
            <a:alphaModFix/>
          </a:blip>
          <a:srcRect/>
          <a:stretch/>
        </p:blipFill>
        <p:spPr>
          <a:xfrm>
            <a:off x="8664562" y="6481292"/>
            <a:ext cx="989855" cy="989855"/>
          </a:xfrm>
          <a:prstGeom prst="rect">
            <a:avLst/>
          </a:prstGeom>
          <a:noFill/>
          <a:ln>
            <a:noFill/>
          </a:ln>
        </p:spPr>
      </p:pic>
      <p:sp>
        <p:nvSpPr>
          <p:cNvPr id="124" name="Google Shape;124;p15"/>
          <p:cNvSpPr txBox="1"/>
          <p:nvPr/>
        </p:nvSpPr>
        <p:spPr>
          <a:xfrm>
            <a:off x="2981168" y="1302290"/>
            <a:ext cx="11480705" cy="538609"/>
          </a:xfrm>
          <a:prstGeom prst="rect">
            <a:avLst/>
          </a:prstGeom>
          <a:noFill/>
          <a:ln>
            <a:noFill/>
          </a:ln>
        </p:spPr>
        <p:txBody>
          <a:bodyPr spcFirstLastPara="1" wrap="square" lIns="0" tIns="0" rIns="0" bIns="0" anchor="t" anchorCtr="0">
            <a:spAutoFit/>
          </a:bodyPr>
          <a:lstStyle/>
          <a:p>
            <a:pPr marL="0" marR="0" lvl="0" indent="0" algn="ctr" rtl="0">
              <a:lnSpc>
                <a:spcPct val="119954"/>
              </a:lnSpc>
              <a:spcBef>
                <a:spcPts val="0"/>
              </a:spcBef>
              <a:spcAft>
                <a:spcPts val="0"/>
              </a:spcAft>
              <a:buNone/>
            </a:pPr>
            <a:r>
              <a:rPr lang="en-US" sz="3503" b="0" i="0" u="none" strike="noStrike" cap="none">
                <a:solidFill>
                  <a:srgbClr val="76D3DE"/>
                </a:solidFill>
                <a:latin typeface="DM Sans"/>
                <a:ea typeface="DM Sans"/>
                <a:cs typeface="DM Sans"/>
                <a:sym typeface="DM Sans"/>
              </a:rPr>
              <a:t>MEET AAPMD COLLABORATIVE CHAPTERS</a:t>
            </a:r>
            <a:endParaRPr/>
          </a:p>
        </p:txBody>
      </p:sp>
      <p:sp>
        <p:nvSpPr>
          <p:cNvPr id="125" name="Google Shape;125;p15"/>
          <p:cNvSpPr txBox="1"/>
          <p:nvPr/>
        </p:nvSpPr>
        <p:spPr>
          <a:xfrm>
            <a:off x="1926338" y="333413"/>
            <a:ext cx="13590365" cy="1064394"/>
          </a:xfrm>
          <a:prstGeom prst="rect">
            <a:avLst/>
          </a:prstGeom>
          <a:noFill/>
          <a:ln>
            <a:noFill/>
          </a:ln>
        </p:spPr>
        <p:txBody>
          <a:bodyPr spcFirstLastPara="1" wrap="square" lIns="0" tIns="0" rIns="0" bIns="0" anchor="t" anchorCtr="0">
            <a:spAutoFit/>
          </a:bodyPr>
          <a:lstStyle/>
          <a:p>
            <a:pPr marL="0" marR="0" lvl="0" indent="0" algn="ctr" rtl="0">
              <a:lnSpc>
                <a:spcPct val="104992"/>
              </a:lnSpc>
              <a:spcBef>
                <a:spcPts val="0"/>
              </a:spcBef>
              <a:spcAft>
                <a:spcPts val="0"/>
              </a:spcAft>
              <a:buNone/>
            </a:pPr>
            <a:r>
              <a:rPr lang="en-US" sz="7932" b="1" i="0" u="none" strike="noStrike" cap="none">
                <a:solidFill>
                  <a:srgbClr val="FFFFFF"/>
                </a:solidFill>
                <a:latin typeface="Roboto"/>
                <a:ea typeface="Roboto"/>
                <a:cs typeface="Roboto"/>
                <a:sym typeface="Roboto"/>
              </a:rPr>
              <a:t>AAPMD CHAPTERS</a:t>
            </a:r>
            <a:endParaRPr/>
          </a:p>
        </p:txBody>
      </p:sp>
      <p:sp>
        <p:nvSpPr>
          <p:cNvPr id="126" name="Google Shape;126;p15"/>
          <p:cNvSpPr txBox="1"/>
          <p:nvPr/>
        </p:nvSpPr>
        <p:spPr>
          <a:xfrm>
            <a:off x="2981167" y="3047395"/>
            <a:ext cx="2126700" cy="2091600"/>
          </a:xfrm>
          <a:prstGeom prst="rect">
            <a:avLst/>
          </a:prstGeom>
          <a:noFill/>
          <a:ln>
            <a:noFill/>
          </a:ln>
        </p:spPr>
        <p:txBody>
          <a:bodyPr spcFirstLastPara="1" wrap="square" lIns="0" tIns="0" rIns="0" bIns="0" anchor="t" anchorCtr="0">
            <a:spAutoFit/>
          </a:bodyPr>
          <a:lstStyle/>
          <a:p>
            <a:pPr marL="0" marR="0" lvl="0" indent="0" algn="l" rtl="0">
              <a:lnSpc>
                <a:spcPct val="129947"/>
              </a:lnSpc>
              <a:spcBef>
                <a:spcPts val="0"/>
              </a:spcBef>
              <a:spcAft>
                <a:spcPts val="0"/>
              </a:spcAft>
              <a:buNone/>
            </a:pPr>
            <a:r>
              <a:rPr lang="en-US" sz="1326" b="0" i="0" u="none" strike="noStrike" cap="none">
                <a:solidFill>
                  <a:srgbClr val="092342"/>
                </a:solidFill>
                <a:latin typeface="Crimson Pro"/>
                <a:ea typeface="Crimson Pro"/>
                <a:cs typeface="Crimson Pro"/>
                <a:sym typeface="Crimson Pro"/>
              </a:rPr>
              <a:t>AAPMD practitioners from around the world working to further the knowledge base, build relationships within their  local community, and deliver a collaborative approach for optimal patient care</a:t>
            </a:r>
            <a:r>
              <a:rPr lang="en-US" sz="1526" b="0" i="0" u="none" strike="noStrike" cap="none">
                <a:solidFill>
                  <a:srgbClr val="092342"/>
                </a:solidFill>
                <a:latin typeface="Crimson Pro"/>
                <a:ea typeface="Crimson Pro"/>
                <a:cs typeface="Crimson Pro"/>
                <a:sym typeface="Crimson Pro"/>
              </a:rPr>
              <a:t>.</a:t>
            </a:r>
            <a:endParaRPr/>
          </a:p>
        </p:txBody>
      </p:sp>
      <p:sp>
        <p:nvSpPr>
          <p:cNvPr id="127" name="Google Shape;127;p15"/>
          <p:cNvSpPr txBox="1"/>
          <p:nvPr/>
        </p:nvSpPr>
        <p:spPr>
          <a:xfrm>
            <a:off x="5375277" y="2284325"/>
            <a:ext cx="2910600" cy="652500"/>
          </a:xfrm>
          <a:prstGeom prst="rect">
            <a:avLst/>
          </a:prstGeom>
          <a:noFill/>
          <a:ln>
            <a:noFill/>
          </a:ln>
        </p:spPr>
        <p:txBody>
          <a:bodyPr spcFirstLastPara="1" wrap="square" lIns="0" tIns="0" rIns="0" bIns="0" anchor="t" anchorCtr="0">
            <a:spAutoFit/>
          </a:bodyPr>
          <a:lstStyle/>
          <a:p>
            <a:pPr marL="0" marR="0" lvl="0" indent="0" algn="ctr" rtl="0">
              <a:lnSpc>
                <a:spcPct val="98012"/>
              </a:lnSpc>
              <a:spcBef>
                <a:spcPts val="0"/>
              </a:spcBef>
              <a:spcAft>
                <a:spcPts val="0"/>
              </a:spcAft>
              <a:buNone/>
            </a:pPr>
            <a:r>
              <a:rPr lang="en-US" sz="2163" b="1" i="0" u="none" strike="noStrike" cap="none">
                <a:solidFill>
                  <a:srgbClr val="76D3DE"/>
                </a:solidFill>
                <a:latin typeface="Montserrat"/>
                <a:ea typeface="Montserrat"/>
                <a:cs typeface="Montserrat"/>
                <a:sym typeface="Montserrat"/>
              </a:rPr>
              <a:t>BREATHE OUTLOOK </a:t>
            </a:r>
            <a:endParaRPr/>
          </a:p>
        </p:txBody>
      </p:sp>
      <p:sp>
        <p:nvSpPr>
          <p:cNvPr id="128" name="Google Shape;128;p15"/>
          <p:cNvSpPr txBox="1"/>
          <p:nvPr/>
        </p:nvSpPr>
        <p:spPr>
          <a:xfrm>
            <a:off x="2137774" y="2513825"/>
            <a:ext cx="2945729" cy="303866"/>
          </a:xfrm>
          <a:prstGeom prst="rect">
            <a:avLst/>
          </a:prstGeom>
          <a:noFill/>
          <a:ln>
            <a:noFill/>
          </a:ln>
        </p:spPr>
        <p:txBody>
          <a:bodyPr spcFirstLastPara="1" wrap="square" lIns="0" tIns="0" rIns="0" bIns="0" anchor="t" anchorCtr="0">
            <a:spAutoFit/>
          </a:bodyPr>
          <a:lstStyle/>
          <a:p>
            <a:pPr marL="0" marR="0" lvl="0" indent="0" algn="ctr" rtl="0">
              <a:lnSpc>
                <a:spcPct val="119972"/>
              </a:lnSpc>
              <a:spcBef>
                <a:spcPts val="0"/>
              </a:spcBef>
              <a:spcAft>
                <a:spcPts val="0"/>
              </a:spcAft>
              <a:buNone/>
            </a:pPr>
            <a:r>
              <a:rPr lang="en-US" sz="2163" b="1" i="0" u="none" strike="noStrike" cap="none">
                <a:solidFill>
                  <a:srgbClr val="195D7E"/>
                </a:solidFill>
                <a:latin typeface="Montserrat"/>
                <a:ea typeface="Montserrat"/>
                <a:cs typeface="Montserrat"/>
                <a:sym typeface="Montserrat"/>
              </a:rPr>
              <a:t>AAPMD LIAISONS</a:t>
            </a:r>
            <a:endParaRPr/>
          </a:p>
        </p:txBody>
      </p:sp>
      <p:sp>
        <p:nvSpPr>
          <p:cNvPr id="129" name="Google Shape;129;p15"/>
          <p:cNvSpPr txBox="1"/>
          <p:nvPr/>
        </p:nvSpPr>
        <p:spPr>
          <a:xfrm>
            <a:off x="9751955" y="3322967"/>
            <a:ext cx="2126729" cy="1326132"/>
          </a:xfrm>
          <a:prstGeom prst="rect">
            <a:avLst/>
          </a:prstGeom>
          <a:noFill/>
          <a:ln>
            <a:noFill/>
          </a:ln>
        </p:spPr>
        <p:txBody>
          <a:bodyPr spcFirstLastPara="1" wrap="square" lIns="0" tIns="0" rIns="0" bIns="0" anchor="t" anchorCtr="0">
            <a:spAutoFit/>
          </a:bodyPr>
          <a:lstStyle/>
          <a:p>
            <a:pPr marL="0" marR="0" lvl="0" indent="0" algn="l" rtl="0">
              <a:lnSpc>
                <a:spcPct val="130038"/>
              </a:lnSpc>
              <a:spcBef>
                <a:spcPts val="0"/>
              </a:spcBef>
              <a:spcAft>
                <a:spcPts val="0"/>
              </a:spcAft>
              <a:buNone/>
            </a:pPr>
            <a:r>
              <a:rPr lang="en-US" sz="1578" b="0" i="0" u="none" strike="noStrike" cap="none">
                <a:solidFill>
                  <a:srgbClr val="092342"/>
                </a:solidFill>
                <a:latin typeface="Crimson Pro"/>
                <a:ea typeface="Crimson Pro"/>
                <a:cs typeface="Crimson Pro"/>
                <a:sym typeface="Crimson Pro"/>
              </a:rPr>
              <a:t>Early recognition, diagnosis &amp; optimal treatment of sleep and breathing disorders focusing on children under 71 months. </a:t>
            </a:r>
            <a:endParaRPr/>
          </a:p>
        </p:txBody>
      </p:sp>
      <p:sp>
        <p:nvSpPr>
          <p:cNvPr id="130" name="Google Shape;130;p15"/>
          <p:cNvSpPr txBox="1"/>
          <p:nvPr/>
        </p:nvSpPr>
        <p:spPr>
          <a:xfrm>
            <a:off x="12346510" y="2185156"/>
            <a:ext cx="2812200" cy="732300"/>
          </a:xfrm>
          <a:prstGeom prst="rect">
            <a:avLst/>
          </a:prstGeom>
          <a:noFill/>
          <a:ln>
            <a:noFill/>
          </a:ln>
        </p:spPr>
        <p:txBody>
          <a:bodyPr spcFirstLastPara="1" wrap="square" lIns="0" tIns="0" rIns="0" bIns="0" anchor="t" anchorCtr="0">
            <a:spAutoFit/>
          </a:bodyPr>
          <a:lstStyle/>
          <a:p>
            <a:pPr marL="0" marR="0" lvl="0" indent="0" algn="ctr" rtl="0">
              <a:lnSpc>
                <a:spcPct val="119972"/>
              </a:lnSpc>
              <a:spcBef>
                <a:spcPts val="0"/>
              </a:spcBef>
              <a:spcAft>
                <a:spcPts val="0"/>
              </a:spcAft>
              <a:buNone/>
            </a:pPr>
            <a:r>
              <a:rPr lang="en-US" sz="2163" b="1" i="0" u="none" strike="noStrike" cap="none">
                <a:solidFill>
                  <a:srgbClr val="76D3DE"/>
                </a:solidFill>
                <a:latin typeface="Montserrat"/>
                <a:ea typeface="Montserrat"/>
                <a:cs typeface="Montserrat"/>
                <a:sym typeface="Montserrat"/>
              </a:rPr>
              <a:t>PHYSICAL THERAPY</a:t>
            </a:r>
            <a:endParaRPr/>
          </a:p>
        </p:txBody>
      </p:sp>
      <p:sp>
        <p:nvSpPr>
          <p:cNvPr id="131" name="Google Shape;131;p15"/>
          <p:cNvSpPr txBox="1"/>
          <p:nvPr/>
        </p:nvSpPr>
        <p:spPr>
          <a:xfrm>
            <a:off x="13152917" y="3342018"/>
            <a:ext cx="2468084" cy="121571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580" b="0" i="0" u="none" strike="noStrike" cap="none">
                <a:solidFill>
                  <a:srgbClr val="092342"/>
                </a:solidFill>
                <a:latin typeface="Crimson Pro"/>
                <a:ea typeface="Crimson Pro"/>
                <a:cs typeface="Crimson Pro"/>
                <a:sym typeface="Crimson Pro"/>
              </a:rPr>
              <a:t>Airway centered physical therapy to  support the airway through body mechanics, behavior, posture,  ergonomics, and breathing mechanics.</a:t>
            </a:r>
            <a:endParaRPr/>
          </a:p>
        </p:txBody>
      </p:sp>
      <p:sp>
        <p:nvSpPr>
          <p:cNvPr id="132" name="Google Shape;132;p15"/>
          <p:cNvSpPr txBox="1"/>
          <p:nvPr/>
        </p:nvSpPr>
        <p:spPr>
          <a:xfrm>
            <a:off x="8932955" y="2513825"/>
            <a:ext cx="2945729" cy="303866"/>
          </a:xfrm>
          <a:prstGeom prst="rect">
            <a:avLst/>
          </a:prstGeom>
          <a:noFill/>
          <a:ln>
            <a:noFill/>
          </a:ln>
        </p:spPr>
        <p:txBody>
          <a:bodyPr spcFirstLastPara="1" wrap="square" lIns="0" tIns="0" rIns="0" bIns="0" anchor="t" anchorCtr="0">
            <a:spAutoFit/>
          </a:bodyPr>
          <a:lstStyle/>
          <a:p>
            <a:pPr marL="0" marR="0" lvl="0" indent="0" algn="ctr" rtl="0">
              <a:lnSpc>
                <a:spcPct val="119972"/>
              </a:lnSpc>
              <a:spcBef>
                <a:spcPts val="0"/>
              </a:spcBef>
              <a:spcAft>
                <a:spcPts val="0"/>
              </a:spcAft>
              <a:buNone/>
            </a:pPr>
            <a:r>
              <a:rPr lang="en-US" sz="2163" b="1" i="0" u="none" strike="noStrike" cap="none">
                <a:solidFill>
                  <a:srgbClr val="195D7E"/>
                </a:solidFill>
                <a:latin typeface="Montserrat"/>
                <a:ea typeface="Montserrat"/>
                <a:cs typeface="Montserrat"/>
                <a:sym typeface="Montserrat"/>
              </a:rPr>
              <a:t>ENDEAVOUR GROUP</a:t>
            </a:r>
            <a:endParaRPr/>
          </a:p>
        </p:txBody>
      </p:sp>
      <p:sp>
        <p:nvSpPr>
          <p:cNvPr id="133" name="Google Shape;133;p15"/>
          <p:cNvSpPr txBox="1"/>
          <p:nvPr/>
        </p:nvSpPr>
        <p:spPr>
          <a:xfrm>
            <a:off x="2981167" y="6229805"/>
            <a:ext cx="2126729" cy="1777987"/>
          </a:xfrm>
          <a:prstGeom prst="rect">
            <a:avLst/>
          </a:prstGeom>
          <a:noFill/>
          <a:ln>
            <a:noFill/>
          </a:ln>
        </p:spPr>
        <p:txBody>
          <a:bodyPr spcFirstLastPara="1" wrap="square" lIns="0" tIns="0" rIns="0" bIns="0" anchor="t" anchorCtr="0">
            <a:spAutoFit/>
          </a:bodyPr>
          <a:lstStyle/>
          <a:p>
            <a:pPr marL="0" marR="0" lvl="0" indent="0" algn="l" rtl="0">
              <a:lnSpc>
                <a:spcPct val="130089"/>
              </a:lnSpc>
              <a:spcBef>
                <a:spcPts val="0"/>
              </a:spcBef>
              <a:spcAft>
                <a:spcPts val="0"/>
              </a:spcAft>
              <a:buNone/>
            </a:pPr>
            <a:r>
              <a:rPr lang="en-US" sz="1572" b="0" i="0" u="none" strike="noStrike" cap="none">
                <a:solidFill>
                  <a:srgbClr val="092342"/>
                </a:solidFill>
                <a:latin typeface="Crimson Pro"/>
                <a:ea typeface="Crimson Pro"/>
                <a:cs typeface="Crimson Pro"/>
                <a:sym typeface="Crimson Pro"/>
              </a:rPr>
              <a:t>The role of  neuromuscular re-education of the craniofacial respiratory complex  that supports breathing, speech,  swallowing,  chewing, and oral sensory normalization. </a:t>
            </a:r>
            <a:endParaRPr/>
          </a:p>
        </p:txBody>
      </p:sp>
      <p:sp>
        <p:nvSpPr>
          <p:cNvPr id="134" name="Google Shape;134;p15"/>
          <p:cNvSpPr txBox="1"/>
          <p:nvPr/>
        </p:nvSpPr>
        <p:spPr>
          <a:xfrm>
            <a:off x="5507954" y="5276063"/>
            <a:ext cx="2221539" cy="637290"/>
          </a:xfrm>
          <a:prstGeom prst="rect">
            <a:avLst/>
          </a:prstGeom>
          <a:noFill/>
          <a:ln>
            <a:noFill/>
          </a:ln>
        </p:spPr>
        <p:txBody>
          <a:bodyPr spcFirstLastPara="1" wrap="square" lIns="0" tIns="0" rIns="0" bIns="0" anchor="t" anchorCtr="0">
            <a:spAutoFit/>
          </a:bodyPr>
          <a:lstStyle/>
          <a:p>
            <a:pPr marL="0" marR="0" lvl="0" indent="0" algn="ctr" rtl="0">
              <a:lnSpc>
                <a:spcPct val="119972"/>
              </a:lnSpc>
              <a:spcBef>
                <a:spcPts val="0"/>
              </a:spcBef>
              <a:spcAft>
                <a:spcPts val="0"/>
              </a:spcAft>
              <a:buNone/>
            </a:pPr>
            <a:r>
              <a:rPr lang="en-US" sz="2163" b="1" i="0" u="none" strike="noStrike" cap="none">
                <a:solidFill>
                  <a:srgbClr val="76D3DE"/>
                </a:solidFill>
                <a:latin typeface="Montserrat"/>
                <a:ea typeface="Montserrat"/>
                <a:cs typeface="Montserrat"/>
                <a:sym typeface="Montserrat"/>
              </a:rPr>
              <a:t>FUNCTIONAL MEDICINE</a:t>
            </a:r>
            <a:endParaRPr/>
          </a:p>
        </p:txBody>
      </p:sp>
      <p:sp>
        <p:nvSpPr>
          <p:cNvPr id="135" name="Google Shape;135;p15"/>
          <p:cNvSpPr txBox="1"/>
          <p:nvPr/>
        </p:nvSpPr>
        <p:spPr>
          <a:xfrm>
            <a:off x="2137774" y="5089831"/>
            <a:ext cx="2945700" cy="1018800"/>
          </a:xfrm>
          <a:prstGeom prst="rect">
            <a:avLst/>
          </a:prstGeom>
          <a:noFill/>
          <a:ln>
            <a:noFill/>
          </a:ln>
        </p:spPr>
        <p:txBody>
          <a:bodyPr spcFirstLastPara="1" wrap="square" lIns="0" tIns="0" rIns="0" bIns="0" anchor="t" anchorCtr="0">
            <a:spAutoFit/>
          </a:bodyPr>
          <a:lstStyle/>
          <a:p>
            <a:pPr marL="0" marR="0" lvl="0" indent="0" algn="ctr" rtl="0">
              <a:lnSpc>
                <a:spcPct val="103005"/>
              </a:lnSpc>
              <a:spcBef>
                <a:spcPts val="0"/>
              </a:spcBef>
              <a:spcAft>
                <a:spcPts val="0"/>
              </a:spcAft>
              <a:buNone/>
            </a:pPr>
            <a:r>
              <a:rPr lang="en-US" sz="2163" b="1" i="0" u="none" strike="noStrike" cap="none">
                <a:solidFill>
                  <a:srgbClr val="195D7E"/>
                </a:solidFill>
                <a:latin typeface="Montserrat"/>
                <a:ea typeface="Montserrat"/>
                <a:cs typeface="Montserrat"/>
                <a:sym typeface="Montserrat"/>
              </a:rPr>
              <a:t>OROFACIAL MYOFUNCTIONAL THERAPY</a:t>
            </a:r>
            <a:endParaRPr/>
          </a:p>
        </p:txBody>
      </p:sp>
      <p:sp>
        <p:nvSpPr>
          <p:cNvPr id="136" name="Google Shape;136;p15"/>
          <p:cNvSpPr txBox="1"/>
          <p:nvPr/>
        </p:nvSpPr>
        <p:spPr>
          <a:xfrm>
            <a:off x="8932955" y="5276063"/>
            <a:ext cx="2945729" cy="637290"/>
          </a:xfrm>
          <a:prstGeom prst="rect">
            <a:avLst/>
          </a:prstGeom>
          <a:noFill/>
          <a:ln>
            <a:noFill/>
          </a:ln>
        </p:spPr>
        <p:txBody>
          <a:bodyPr spcFirstLastPara="1" wrap="square" lIns="0" tIns="0" rIns="0" bIns="0" anchor="t" anchorCtr="0">
            <a:spAutoFit/>
          </a:bodyPr>
          <a:lstStyle/>
          <a:p>
            <a:pPr marL="0" marR="0" lvl="0" indent="0" algn="ctr" rtl="0">
              <a:lnSpc>
                <a:spcPct val="119972"/>
              </a:lnSpc>
              <a:spcBef>
                <a:spcPts val="0"/>
              </a:spcBef>
              <a:spcAft>
                <a:spcPts val="0"/>
              </a:spcAft>
              <a:buNone/>
            </a:pPr>
            <a:r>
              <a:rPr lang="en-US" sz="2163" b="1" i="0" u="none" strike="noStrike" cap="none">
                <a:solidFill>
                  <a:srgbClr val="195D7E"/>
                </a:solidFill>
                <a:latin typeface="Montserrat"/>
                <a:ea typeface="Montserrat"/>
                <a:cs typeface="Montserrat"/>
                <a:sym typeface="Montserrat"/>
              </a:rPr>
              <a:t>RESTORATIVE DENTISTRY</a:t>
            </a:r>
            <a:endParaRPr/>
          </a:p>
        </p:txBody>
      </p:sp>
      <p:sp>
        <p:nvSpPr>
          <p:cNvPr id="137" name="Google Shape;137;p15"/>
          <p:cNvSpPr txBox="1"/>
          <p:nvPr/>
        </p:nvSpPr>
        <p:spPr>
          <a:xfrm>
            <a:off x="2846969" y="8965518"/>
            <a:ext cx="12361124" cy="1115690"/>
          </a:xfrm>
          <a:prstGeom prst="rect">
            <a:avLst/>
          </a:prstGeom>
          <a:noFill/>
          <a:ln>
            <a:noFill/>
          </a:ln>
        </p:spPr>
        <p:txBody>
          <a:bodyPr spcFirstLastPara="1" wrap="square" lIns="0" tIns="0" rIns="0" bIns="0" anchor="t" anchorCtr="0">
            <a:spAutoFit/>
          </a:bodyPr>
          <a:lstStyle/>
          <a:p>
            <a:pPr marL="0" marR="0" lvl="0" indent="0" algn="ctr" rtl="0">
              <a:lnSpc>
                <a:spcPct val="81583"/>
              </a:lnSpc>
              <a:spcBef>
                <a:spcPts val="0"/>
              </a:spcBef>
              <a:spcAft>
                <a:spcPts val="0"/>
              </a:spcAft>
              <a:buNone/>
            </a:pPr>
            <a:r>
              <a:rPr lang="en-US" sz="3600" b="0" i="0" u="none" strike="noStrike" cap="none">
                <a:solidFill>
                  <a:srgbClr val="FFFFFF"/>
                </a:solidFill>
                <a:latin typeface="Arial"/>
                <a:ea typeface="Arial"/>
                <a:cs typeface="Arial"/>
                <a:sym typeface="Arial"/>
              </a:rPr>
              <a:t> </a:t>
            </a:r>
            <a:endParaRPr/>
          </a:p>
          <a:p>
            <a:pPr marL="0" marR="0" lvl="0" indent="0" algn="ctr" rtl="0">
              <a:lnSpc>
                <a:spcPct val="81583"/>
              </a:lnSpc>
              <a:spcBef>
                <a:spcPts val="0"/>
              </a:spcBef>
              <a:spcAft>
                <a:spcPts val="0"/>
              </a:spcAft>
              <a:buNone/>
            </a:pPr>
            <a:r>
              <a:rPr lang="en-US" sz="3600" b="0" i="0" u="none" strike="noStrike" cap="none">
                <a:solidFill>
                  <a:srgbClr val="FFFFFF"/>
                </a:solidFill>
                <a:latin typeface="Arial"/>
                <a:ea typeface="Arial"/>
                <a:cs typeface="Arial"/>
                <a:sym typeface="Arial"/>
              </a:rPr>
              <a:t>WWW.AAPMD.ORG</a:t>
            </a:r>
            <a:endParaRPr/>
          </a:p>
          <a:p>
            <a:pPr marL="0" marR="0" lvl="0" indent="0" algn="ctr" rtl="0">
              <a:lnSpc>
                <a:spcPct val="110000"/>
              </a:lnSpc>
              <a:spcBef>
                <a:spcPts val="0"/>
              </a:spcBef>
              <a:spcAft>
                <a:spcPts val="0"/>
              </a:spcAft>
              <a:buNone/>
            </a:pPr>
            <a:r>
              <a:rPr lang="en-US" sz="2670" b="0" i="0" u="none" strike="noStrike" cap="none">
                <a:solidFill>
                  <a:srgbClr val="FFFFFF"/>
                </a:solidFill>
                <a:latin typeface="Arial"/>
                <a:ea typeface="Arial"/>
                <a:cs typeface="Arial"/>
                <a:sym typeface="Arial"/>
              </a:rPr>
              <a:t> </a:t>
            </a:r>
            <a:endParaRPr sz="1457" b="1" i="0" u="none" strike="noStrike" cap="none">
              <a:solidFill>
                <a:srgbClr val="FFFFFF"/>
              </a:solidFill>
              <a:latin typeface="Arimo"/>
              <a:ea typeface="Arimo"/>
              <a:cs typeface="Arimo"/>
              <a:sym typeface="Arimo"/>
            </a:endParaRPr>
          </a:p>
        </p:txBody>
      </p:sp>
      <p:sp>
        <p:nvSpPr>
          <p:cNvPr id="138" name="Google Shape;138;p15"/>
          <p:cNvSpPr txBox="1"/>
          <p:nvPr/>
        </p:nvSpPr>
        <p:spPr>
          <a:xfrm rot="-592460">
            <a:off x="2651001" y="8863658"/>
            <a:ext cx="2030145" cy="1154162"/>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4458" b="0" i="0" u="none" strike="noStrike" cap="none">
                <a:solidFill>
                  <a:srgbClr val="F6F3E4"/>
                </a:solidFill>
                <a:latin typeface="Arial"/>
                <a:ea typeface="Arial"/>
                <a:cs typeface="Arial"/>
                <a:sym typeface="Arial"/>
              </a:rPr>
              <a:t>More Info:</a:t>
            </a:r>
            <a:endParaRPr/>
          </a:p>
        </p:txBody>
      </p:sp>
      <p:sp>
        <p:nvSpPr>
          <p:cNvPr id="139" name="Google Shape;139;p15"/>
          <p:cNvSpPr/>
          <p:nvPr/>
        </p:nvSpPr>
        <p:spPr>
          <a:xfrm>
            <a:off x="12559562" y="5190356"/>
            <a:ext cx="2601683" cy="729559"/>
          </a:xfrm>
          <a:prstGeom prst="rect">
            <a:avLst/>
          </a:prstGeom>
          <a:noFill/>
          <a:ln>
            <a:noFill/>
          </a:ln>
        </p:spPr>
        <p:txBody>
          <a:bodyPr spcFirstLastPara="1" wrap="square" lIns="91425" tIns="45700" rIns="91425" bIns="45700" anchor="t" anchorCtr="0">
            <a:noAutofit/>
          </a:bodyPr>
          <a:lstStyle/>
          <a:p>
            <a:pPr marL="0" marR="0" lvl="0" indent="0" algn="ctr" rtl="0">
              <a:lnSpc>
                <a:spcPct val="120138"/>
              </a:lnSpc>
              <a:spcBef>
                <a:spcPts val="0"/>
              </a:spcBef>
              <a:spcAft>
                <a:spcPts val="0"/>
              </a:spcAft>
              <a:buNone/>
            </a:pPr>
            <a:r>
              <a:rPr lang="en-US" sz="2160" b="1" i="0" u="none" strike="noStrike" cap="none">
                <a:solidFill>
                  <a:srgbClr val="195D7E"/>
                </a:solidFill>
                <a:latin typeface="Montserrat"/>
                <a:ea typeface="Montserrat"/>
                <a:cs typeface="Montserrat"/>
                <a:sym typeface="Montserrat"/>
              </a:rPr>
              <a:t>SOCIAL </a:t>
            </a:r>
            <a:endParaRPr/>
          </a:p>
          <a:p>
            <a:pPr marL="0" marR="0" lvl="0" indent="0" algn="ctr" rtl="0">
              <a:lnSpc>
                <a:spcPct val="120138"/>
              </a:lnSpc>
              <a:spcBef>
                <a:spcPts val="0"/>
              </a:spcBef>
              <a:spcAft>
                <a:spcPts val="0"/>
              </a:spcAft>
              <a:buNone/>
            </a:pPr>
            <a:r>
              <a:rPr lang="en-US" sz="2160" b="1" i="0" u="none" strike="noStrike" cap="none">
                <a:solidFill>
                  <a:srgbClr val="195D7E"/>
                </a:solidFill>
                <a:latin typeface="Montserrat"/>
                <a:ea typeface="Montserrat"/>
                <a:cs typeface="Montserrat"/>
                <a:sym typeface="Montserrat"/>
              </a:rPr>
              <a:t>JUSTICE</a:t>
            </a:r>
            <a:endParaRPr/>
          </a:p>
        </p:txBody>
      </p:sp>
      <p:pic>
        <p:nvPicPr>
          <p:cNvPr id="140" name="Google Shape;140;p15" descr="A picture containing icon&#10;&#10;Description automatically generated"/>
          <p:cNvPicPr preferRelativeResize="0"/>
          <p:nvPr/>
        </p:nvPicPr>
        <p:blipFill rotWithShape="1">
          <a:blip r:embed="rId10">
            <a:alphaModFix/>
          </a:blip>
          <a:srcRect/>
          <a:stretch/>
        </p:blipFill>
        <p:spPr>
          <a:xfrm>
            <a:off x="12192004" y="6317378"/>
            <a:ext cx="993149" cy="993149"/>
          </a:xfrm>
          <a:prstGeom prst="rect">
            <a:avLst/>
          </a:prstGeom>
          <a:noFill/>
          <a:ln>
            <a:noFill/>
          </a:ln>
        </p:spPr>
      </p:pic>
      <p:sp>
        <p:nvSpPr>
          <p:cNvPr id="141" name="Google Shape;141;p15"/>
          <p:cNvSpPr txBox="1"/>
          <p:nvPr/>
        </p:nvSpPr>
        <p:spPr>
          <a:xfrm>
            <a:off x="13216601" y="6231025"/>
            <a:ext cx="2300102" cy="15465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75" b="0" i="0" u="none" strike="noStrike" cap="none">
                <a:solidFill>
                  <a:srgbClr val="092342"/>
                </a:solidFill>
                <a:latin typeface="Crimson Pro"/>
                <a:ea typeface="Crimson Pro"/>
                <a:cs typeface="Crimson Pro"/>
                <a:sym typeface="Crimson Pro"/>
              </a:rPr>
              <a:t>“Airway for All”. It is essential that all  those in need for a better airway have a pathway for access to screening, diagnosis and treatment</a:t>
            </a:r>
            <a:endParaRPr sz="1575">
              <a:solidFill>
                <a:schemeClr val="dk1"/>
              </a:solidFill>
              <a:latin typeface="Calibri"/>
              <a:ea typeface="Calibri"/>
              <a:cs typeface="Calibri"/>
              <a:sym typeface="Calibri"/>
            </a:endParaRPr>
          </a:p>
        </p:txBody>
      </p:sp>
      <p:sp>
        <p:nvSpPr>
          <p:cNvPr id="142" name="Google Shape;142;p15"/>
          <p:cNvSpPr/>
          <p:nvPr/>
        </p:nvSpPr>
        <p:spPr>
          <a:xfrm>
            <a:off x="9711362" y="6145328"/>
            <a:ext cx="2121240" cy="17889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575">
                <a:solidFill>
                  <a:srgbClr val="092342"/>
                </a:solidFill>
                <a:latin typeface="Crimson Pro"/>
                <a:ea typeface="Crimson Pro"/>
                <a:cs typeface="Crimson Pro"/>
                <a:sym typeface="Crimson Pro"/>
              </a:rPr>
              <a:t>Every dental procedure may influence the airway for better or worse.  Understand and institute protocols that will protect and restore airway structure and function</a:t>
            </a:r>
            <a:endParaRPr/>
          </a:p>
        </p:txBody>
      </p:sp>
      <p:sp>
        <p:nvSpPr>
          <p:cNvPr id="143" name="Google Shape;143;p15"/>
          <p:cNvSpPr/>
          <p:nvPr/>
        </p:nvSpPr>
        <p:spPr>
          <a:xfrm>
            <a:off x="6389194" y="6263948"/>
            <a:ext cx="1972778" cy="15465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575">
                <a:solidFill>
                  <a:srgbClr val="092342"/>
                </a:solidFill>
                <a:latin typeface="Crimson Pro"/>
                <a:ea typeface="Crimson Pro"/>
                <a:cs typeface="Crimson Pro"/>
                <a:sym typeface="Crimson Pro"/>
              </a:rPr>
              <a:t>Creating a bridge between practitioners to identify and treat the root causes of disorders to achieve optimal results.</a:t>
            </a:r>
            <a:endParaRPr/>
          </a:p>
        </p:txBody>
      </p:sp>
      <p:sp>
        <p:nvSpPr>
          <p:cNvPr id="144" name="Google Shape;144;p15"/>
          <p:cNvSpPr txBox="1"/>
          <p:nvPr/>
        </p:nvSpPr>
        <p:spPr>
          <a:xfrm>
            <a:off x="9836332" y="6348550"/>
            <a:ext cx="184731"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7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2"/>
          <p:cNvSpPr/>
          <p:nvPr/>
        </p:nvSpPr>
        <p:spPr>
          <a:xfrm>
            <a:off x="-545621" y="-319177"/>
            <a:ext cx="3140015" cy="10925355"/>
          </a:xfrm>
          <a:prstGeom prst="rect">
            <a:avLst/>
          </a:prstGeom>
          <a:solidFill>
            <a:srgbClr val="4180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2"/>
          <p:cNvSpPr txBox="1"/>
          <p:nvPr/>
        </p:nvSpPr>
        <p:spPr>
          <a:xfrm>
            <a:off x="3525898" y="968976"/>
            <a:ext cx="13221338" cy="1954495"/>
          </a:xfrm>
          <a:prstGeom prst="rect">
            <a:avLst/>
          </a:prstGeom>
          <a:noFill/>
          <a:ln>
            <a:noFill/>
          </a:ln>
        </p:spPr>
        <p:txBody>
          <a:bodyPr spcFirstLastPara="1" wrap="square" lIns="0" tIns="0" rIns="0" bIns="0" anchor="t" anchorCtr="0">
            <a:spAutoFit/>
          </a:bodyPr>
          <a:lstStyle/>
          <a:p>
            <a:pPr marL="0" marR="0" lvl="0" indent="0" algn="l" rtl="0">
              <a:lnSpc>
                <a:spcPct val="100013"/>
              </a:lnSpc>
              <a:spcBef>
                <a:spcPts val="0"/>
              </a:spcBef>
              <a:spcAft>
                <a:spcPts val="0"/>
              </a:spcAft>
              <a:buNone/>
            </a:pPr>
            <a:r>
              <a:rPr lang="en-US" sz="7199">
                <a:solidFill>
                  <a:srgbClr val="191919"/>
                </a:solidFill>
                <a:latin typeface="Arial"/>
                <a:ea typeface="Arial"/>
                <a:cs typeface="Arial"/>
                <a:sym typeface="Arial"/>
              </a:rPr>
              <a:t>Physical Therapy &amp; Airway</a:t>
            </a:r>
            <a:endParaRPr/>
          </a:p>
          <a:p>
            <a:pPr marL="0" marR="0" lvl="0" indent="0" algn="l" rtl="0">
              <a:lnSpc>
                <a:spcPct val="100000"/>
              </a:lnSpc>
              <a:spcBef>
                <a:spcPts val="0"/>
              </a:spcBef>
              <a:spcAft>
                <a:spcPts val="0"/>
              </a:spcAft>
              <a:buNone/>
            </a:pPr>
            <a:endParaRPr sz="7199">
              <a:solidFill>
                <a:srgbClr val="191919"/>
              </a:solidFill>
              <a:latin typeface="Arial"/>
              <a:ea typeface="Arial"/>
              <a:cs typeface="Arial"/>
              <a:sym typeface="Arial"/>
            </a:endParaRPr>
          </a:p>
        </p:txBody>
      </p:sp>
      <p:sp>
        <p:nvSpPr>
          <p:cNvPr id="384" name="Google Shape;384;p42"/>
          <p:cNvSpPr txBox="1"/>
          <p:nvPr/>
        </p:nvSpPr>
        <p:spPr>
          <a:xfrm>
            <a:off x="3525898" y="2361496"/>
            <a:ext cx="10475416" cy="561975"/>
          </a:xfrm>
          <a:prstGeom prst="rect">
            <a:avLst/>
          </a:prstGeom>
          <a:noFill/>
          <a:ln>
            <a:noFill/>
          </a:ln>
        </p:spPr>
        <p:txBody>
          <a:bodyPr spcFirstLastPara="1" wrap="square" lIns="0" tIns="0" rIns="0" bIns="0" anchor="t" anchorCtr="0">
            <a:spAutoFit/>
          </a:bodyPr>
          <a:lstStyle/>
          <a:p>
            <a:pPr marL="0" marR="0" lvl="0" indent="0" algn="l" rtl="0">
              <a:lnSpc>
                <a:spcPct val="119970"/>
              </a:lnSpc>
              <a:spcBef>
                <a:spcPts val="0"/>
              </a:spcBef>
              <a:spcAft>
                <a:spcPts val="0"/>
              </a:spcAft>
              <a:buNone/>
            </a:pPr>
            <a:r>
              <a:rPr lang="en-US" sz="3400">
                <a:solidFill>
                  <a:srgbClr val="191919"/>
                </a:solidFill>
                <a:latin typeface="Arial"/>
                <a:ea typeface="Arial"/>
                <a:cs typeface="Arial"/>
                <a:sym typeface="Arial"/>
              </a:rPr>
              <a:t>Collaboration </a:t>
            </a:r>
            <a:endParaRPr/>
          </a:p>
        </p:txBody>
      </p:sp>
      <p:sp>
        <p:nvSpPr>
          <p:cNvPr id="385" name="Google Shape;385;p42"/>
          <p:cNvSpPr txBox="1"/>
          <p:nvPr/>
        </p:nvSpPr>
        <p:spPr>
          <a:xfrm>
            <a:off x="3525898" y="3010591"/>
            <a:ext cx="14762102" cy="845296"/>
          </a:xfrm>
          <a:prstGeom prst="rect">
            <a:avLst/>
          </a:prstGeom>
          <a:noFill/>
          <a:ln>
            <a:noFill/>
          </a:ln>
        </p:spPr>
        <p:txBody>
          <a:bodyPr spcFirstLastPara="1" wrap="square" lIns="0" tIns="0" rIns="0" bIns="0" anchor="t" anchorCtr="0">
            <a:spAutoFit/>
          </a:bodyPr>
          <a:lstStyle/>
          <a:p>
            <a:pPr marL="0" marR="0" lvl="0" indent="0" algn="l" rtl="0">
              <a:lnSpc>
                <a:spcPct val="140016"/>
              </a:lnSpc>
              <a:spcBef>
                <a:spcPts val="0"/>
              </a:spcBef>
              <a:spcAft>
                <a:spcPts val="0"/>
              </a:spcAft>
              <a:buNone/>
            </a:pPr>
            <a:r>
              <a:rPr lang="en-US" sz="2429">
                <a:solidFill>
                  <a:srgbClr val="191919"/>
                </a:solidFill>
                <a:latin typeface="Arial"/>
                <a:ea typeface="Arial"/>
                <a:cs typeface="Arial"/>
                <a:sym typeface="Arial"/>
              </a:rPr>
              <a:t>Airway Centered Physical Therapists support the airway team in the following areas:</a:t>
            </a:r>
            <a:endParaRPr/>
          </a:p>
          <a:p>
            <a:pPr marL="0" marR="0" lvl="0" indent="0" algn="l" rtl="0">
              <a:lnSpc>
                <a:spcPct val="140016"/>
              </a:lnSpc>
              <a:spcBef>
                <a:spcPts val="0"/>
              </a:spcBef>
              <a:spcAft>
                <a:spcPts val="0"/>
              </a:spcAft>
              <a:buNone/>
            </a:pPr>
            <a:endParaRPr sz="2429">
              <a:solidFill>
                <a:srgbClr val="191919"/>
              </a:solidFill>
              <a:latin typeface="Arial"/>
              <a:ea typeface="Arial"/>
              <a:cs typeface="Arial"/>
              <a:sym typeface="Arial"/>
            </a:endParaRPr>
          </a:p>
        </p:txBody>
      </p:sp>
      <p:sp>
        <p:nvSpPr>
          <p:cNvPr id="386" name="Google Shape;386;p42"/>
          <p:cNvSpPr txBox="1"/>
          <p:nvPr/>
        </p:nvSpPr>
        <p:spPr>
          <a:xfrm>
            <a:off x="3525898" y="4109691"/>
            <a:ext cx="14339242" cy="4422236"/>
          </a:xfrm>
          <a:prstGeom prst="rect">
            <a:avLst/>
          </a:prstGeom>
          <a:noFill/>
          <a:ln>
            <a:noFill/>
          </a:ln>
        </p:spPr>
        <p:txBody>
          <a:bodyPr spcFirstLastPara="1" wrap="square" lIns="0" tIns="0" rIns="0" bIns="0" anchor="t" anchorCtr="0">
            <a:spAutoFit/>
          </a:bodyPr>
          <a:lstStyle/>
          <a:p>
            <a:pPr marL="0" marR="0" lvl="0" indent="0" algn="l" rtl="0">
              <a:lnSpc>
                <a:spcPct val="140029"/>
              </a:lnSpc>
              <a:spcBef>
                <a:spcPts val="0"/>
              </a:spcBef>
              <a:spcAft>
                <a:spcPts val="0"/>
              </a:spcAft>
              <a:buNone/>
            </a:pPr>
            <a:r>
              <a:rPr lang="en-US" sz="2758">
                <a:solidFill>
                  <a:srgbClr val="191919"/>
                </a:solidFill>
                <a:latin typeface="Arial"/>
                <a:ea typeface="Arial"/>
                <a:cs typeface="Arial"/>
                <a:sym typeface="Arial"/>
              </a:rPr>
              <a:t>Support for patients going through airway expansion and/or orthodontics</a:t>
            </a:r>
            <a:endParaRPr/>
          </a:p>
          <a:p>
            <a:pPr marL="1191214" marR="0" lvl="2" indent="-397071" algn="l" rtl="0">
              <a:lnSpc>
                <a:spcPct val="214555"/>
              </a:lnSpc>
              <a:spcBef>
                <a:spcPts val="0"/>
              </a:spcBef>
              <a:spcAft>
                <a:spcPts val="0"/>
              </a:spcAft>
              <a:buClr>
                <a:srgbClr val="191919"/>
              </a:buClr>
              <a:buSzPts val="1800"/>
              <a:buFont typeface="Arial"/>
              <a:buChar char="⚬"/>
            </a:pPr>
            <a:r>
              <a:rPr lang="en-US" sz="1800" b="0" i="0" u="none" strike="noStrike" cap="none">
                <a:solidFill>
                  <a:srgbClr val="191919"/>
                </a:solidFill>
                <a:latin typeface="Arimo"/>
                <a:ea typeface="Arimo"/>
                <a:cs typeface="Arimo"/>
                <a:sym typeface="Arimo"/>
              </a:rPr>
              <a:t>reduce strain from appliance using hands-on and therapeutic exercise interventions to cranial, cervical and mandibular complex</a:t>
            </a:r>
            <a:endParaRPr/>
          </a:p>
          <a:p>
            <a:pPr marL="1191214" marR="0" lvl="2" indent="-397071" algn="l" rtl="0">
              <a:lnSpc>
                <a:spcPct val="214555"/>
              </a:lnSpc>
              <a:spcBef>
                <a:spcPts val="0"/>
              </a:spcBef>
              <a:spcAft>
                <a:spcPts val="0"/>
              </a:spcAft>
              <a:buClr>
                <a:srgbClr val="191919"/>
              </a:buClr>
              <a:buSzPts val="1800"/>
              <a:buFont typeface="Arial"/>
              <a:buChar char="⚬"/>
            </a:pPr>
            <a:r>
              <a:rPr lang="en-US" sz="1800" b="0" i="0" u="none" strike="noStrike" cap="none">
                <a:solidFill>
                  <a:srgbClr val="191919"/>
                </a:solidFill>
                <a:latin typeface="Arimo"/>
                <a:ea typeface="Arimo"/>
                <a:cs typeface="Arimo"/>
                <a:sym typeface="Arimo"/>
              </a:rPr>
              <a:t>communicate changes in pain, gait, movement and balance to inform dentists how adjustments to patients’ appliance may improve compliance and outcomes</a:t>
            </a:r>
            <a:endParaRPr/>
          </a:p>
          <a:p>
            <a:pPr marL="595607" marR="0" lvl="1" indent="-297804" algn="l" rtl="0">
              <a:lnSpc>
                <a:spcPct val="214555"/>
              </a:lnSpc>
              <a:spcBef>
                <a:spcPts val="0"/>
              </a:spcBef>
              <a:spcAft>
                <a:spcPts val="0"/>
              </a:spcAft>
              <a:buClr>
                <a:srgbClr val="191919"/>
              </a:buClr>
              <a:buSzPts val="1800"/>
              <a:buFont typeface="Arial"/>
              <a:buChar char="•"/>
            </a:pPr>
            <a:r>
              <a:rPr lang="en-US" sz="1800" b="0" i="0" u="none" strike="noStrike" cap="none">
                <a:solidFill>
                  <a:srgbClr val="191919"/>
                </a:solidFill>
                <a:latin typeface="Arimo"/>
                <a:ea typeface="Arimo"/>
                <a:cs typeface="Arimo"/>
                <a:sym typeface="Arimo"/>
              </a:rPr>
              <a:t>Support patients with visual, auditory and vestibular dysfunctions related to an imbalance of their autonomic nervous system.</a:t>
            </a:r>
            <a:endParaRPr/>
          </a:p>
          <a:p>
            <a:pPr marL="1191214" marR="0" lvl="2" indent="-397071" algn="l" rtl="0">
              <a:lnSpc>
                <a:spcPct val="214555"/>
              </a:lnSpc>
              <a:spcBef>
                <a:spcPts val="0"/>
              </a:spcBef>
              <a:spcAft>
                <a:spcPts val="0"/>
              </a:spcAft>
              <a:buClr>
                <a:srgbClr val="191919"/>
              </a:buClr>
              <a:buSzPts val="1800"/>
              <a:buFont typeface="Arial"/>
              <a:buChar char="⚬"/>
            </a:pPr>
            <a:r>
              <a:rPr lang="en-US" sz="1800" b="0" i="0" u="none" strike="noStrike" cap="none">
                <a:solidFill>
                  <a:srgbClr val="191919"/>
                </a:solidFill>
                <a:latin typeface="Arimo"/>
                <a:ea typeface="Arimo"/>
                <a:cs typeface="Arimo"/>
                <a:sym typeface="Arimo"/>
              </a:rPr>
              <a:t>Provide interventions to improve sensory processing</a:t>
            </a:r>
            <a:endParaRPr/>
          </a:p>
          <a:p>
            <a:pPr marL="1191214" marR="0" lvl="2" indent="-397071" algn="l" rtl="0">
              <a:lnSpc>
                <a:spcPct val="214555"/>
              </a:lnSpc>
              <a:spcBef>
                <a:spcPts val="0"/>
              </a:spcBef>
              <a:spcAft>
                <a:spcPts val="0"/>
              </a:spcAft>
              <a:buClr>
                <a:srgbClr val="191919"/>
              </a:buClr>
              <a:buSzPts val="1800"/>
              <a:buFont typeface="Arial"/>
              <a:buChar char="⚬"/>
            </a:pPr>
            <a:r>
              <a:rPr lang="en-US" sz="1800" b="0" i="0" u="none" strike="noStrike" cap="none">
                <a:solidFill>
                  <a:srgbClr val="191919"/>
                </a:solidFill>
                <a:latin typeface="Arimo"/>
                <a:ea typeface="Arimo"/>
                <a:cs typeface="Arimo"/>
                <a:sym typeface="Arimo"/>
              </a:rPr>
              <a:t>Refer to appropriate professionals (ENT, Optometrist, Audiologist)</a:t>
            </a:r>
            <a:endParaRPr/>
          </a:p>
          <a:p>
            <a:pPr marL="0" marR="0" lvl="0" indent="0" algn="l" rtl="0">
              <a:lnSpc>
                <a:spcPct val="245050"/>
              </a:lnSpc>
              <a:spcBef>
                <a:spcPts val="0"/>
              </a:spcBef>
              <a:spcAft>
                <a:spcPts val="0"/>
              </a:spcAft>
              <a:buNone/>
            </a:pPr>
            <a:endParaRPr sz="1576">
              <a:solidFill>
                <a:srgbClr val="191919"/>
              </a:solidFill>
              <a:latin typeface="Arimo"/>
              <a:ea typeface="Arimo"/>
              <a:cs typeface="Arimo"/>
              <a:sym typeface="Arim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180AB"/>
        </a:solidFill>
        <a:effectLst/>
      </p:bgPr>
    </p:bg>
    <p:spTree>
      <p:nvGrpSpPr>
        <p:cNvPr id="1" name="Shape 390"/>
        <p:cNvGrpSpPr/>
        <p:nvPr/>
      </p:nvGrpSpPr>
      <p:grpSpPr>
        <a:xfrm>
          <a:off x="0" y="0"/>
          <a:ext cx="0" cy="0"/>
          <a:chOff x="0" y="0"/>
          <a:chExt cx="0" cy="0"/>
        </a:xfrm>
      </p:grpSpPr>
      <p:sp>
        <p:nvSpPr>
          <p:cNvPr id="391" name="Google Shape;391;p43"/>
          <p:cNvSpPr txBox="1"/>
          <p:nvPr/>
        </p:nvSpPr>
        <p:spPr>
          <a:xfrm>
            <a:off x="6011003" y="3657451"/>
            <a:ext cx="11248297" cy="914400"/>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None/>
            </a:pPr>
            <a:r>
              <a:rPr lang="en-US" sz="6000">
                <a:solidFill>
                  <a:srgbClr val="FFFFFF"/>
                </a:solidFill>
                <a:latin typeface="Open Sans"/>
                <a:ea typeface="Open Sans"/>
                <a:cs typeface="Open Sans"/>
                <a:sym typeface="Open Sans"/>
              </a:rPr>
              <a:t>WHAT MORE CAN YOU DO?</a:t>
            </a:r>
            <a:endParaRPr/>
          </a:p>
        </p:txBody>
      </p:sp>
      <p:sp>
        <p:nvSpPr>
          <p:cNvPr id="392" name="Google Shape;392;p43"/>
          <p:cNvSpPr txBox="1"/>
          <p:nvPr/>
        </p:nvSpPr>
        <p:spPr>
          <a:xfrm>
            <a:off x="1593612" y="4717458"/>
            <a:ext cx="15665688" cy="3442550"/>
          </a:xfrm>
          <a:prstGeom prst="rect">
            <a:avLst/>
          </a:prstGeom>
          <a:noFill/>
          <a:ln>
            <a:noFill/>
          </a:ln>
        </p:spPr>
        <p:txBody>
          <a:bodyPr spcFirstLastPara="1" wrap="square" lIns="0" tIns="0" rIns="0" bIns="0" anchor="t" anchorCtr="0">
            <a:spAutoFit/>
          </a:bodyPr>
          <a:lstStyle/>
          <a:p>
            <a:pPr marL="0" marR="0" lvl="0" indent="0" algn="r" rtl="0">
              <a:lnSpc>
                <a:spcPct val="119994"/>
              </a:lnSpc>
              <a:spcBef>
                <a:spcPts val="0"/>
              </a:spcBef>
              <a:spcAft>
                <a:spcPts val="0"/>
              </a:spcAft>
              <a:buNone/>
            </a:pPr>
            <a:r>
              <a:rPr lang="en-US" sz="11263" b="1">
                <a:solidFill>
                  <a:srgbClr val="FFFFFF"/>
                </a:solidFill>
                <a:latin typeface="Open Sans"/>
                <a:ea typeface="Open Sans"/>
                <a:cs typeface="Open Sans"/>
                <a:sym typeface="Open Sans"/>
              </a:rPr>
              <a:t>RESEARCH COLLABORATIONS</a:t>
            </a:r>
            <a:endParaRPr/>
          </a:p>
        </p:txBody>
      </p:sp>
      <p:pic>
        <p:nvPicPr>
          <p:cNvPr id="393" name="Google Shape;393;p43"/>
          <p:cNvPicPr preferRelativeResize="0"/>
          <p:nvPr/>
        </p:nvPicPr>
        <p:blipFill rotWithShape="1">
          <a:blip r:embed="rId3">
            <a:alphaModFix/>
          </a:blip>
          <a:srcRect/>
          <a:stretch/>
        </p:blipFill>
        <p:spPr>
          <a:xfrm>
            <a:off x="7779093" y="1028700"/>
            <a:ext cx="2309309" cy="1298987"/>
          </a:xfrm>
          <a:prstGeom prst="rect">
            <a:avLst/>
          </a:prstGeom>
          <a:noFill/>
          <a:ln>
            <a:noFill/>
          </a:ln>
        </p:spPr>
      </p:pic>
      <p:cxnSp>
        <p:nvCxnSpPr>
          <p:cNvPr id="394" name="Google Shape;394;p43"/>
          <p:cNvCxnSpPr/>
          <p:nvPr/>
        </p:nvCxnSpPr>
        <p:spPr>
          <a:xfrm>
            <a:off x="-208170" y="1630568"/>
            <a:ext cx="7374961" cy="0"/>
          </a:xfrm>
          <a:prstGeom prst="straightConnector1">
            <a:avLst/>
          </a:prstGeom>
          <a:noFill/>
          <a:ln w="47625" cap="rnd" cmpd="sng">
            <a:solidFill>
              <a:srgbClr val="FFFFFF"/>
            </a:solidFill>
            <a:prstDash val="solid"/>
            <a:round/>
            <a:headEnd type="none" w="sm" len="sm"/>
            <a:tailEnd type="none" w="sm" len="sm"/>
          </a:ln>
        </p:spPr>
      </p:cxnSp>
      <p:cxnSp>
        <p:nvCxnSpPr>
          <p:cNvPr id="395" name="Google Shape;395;p43"/>
          <p:cNvCxnSpPr/>
          <p:nvPr/>
        </p:nvCxnSpPr>
        <p:spPr>
          <a:xfrm>
            <a:off x="10913039" y="1630568"/>
            <a:ext cx="7374961" cy="0"/>
          </a:xfrm>
          <a:prstGeom prst="straightConnector1">
            <a:avLst/>
          </a:prstGeom>
          <a:noFill/>
          <a:ln w="47625" cap="rnd" cmpd="sng">
            <a:solidFill>
              <a:srgbClr val="FFFFFF"/>
            </a:solidFill>
            <a:prstDash val="solid"/>
            <a:round/>
            <a:headEnd type="none" w="sm" len="sm"/>
            <a:tailEnd type="none" w="sm" len="sm"/>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44"/>
          <p:cNvPicPr preferRelativeResize="0"/>
          <p:nvPr/>
        </p:nvPicPr>
        <p:blipFill rotWithShape="1">
          <a:blip r:embed="rId3">
            <a:alphaModFix amt="70000"/>
          </a:blip>
          <a:srcRect/>
          <a:stretch/>
        </p:blipFill>
        <p:spPr>
          <a:xfrm>
            <a:off x="2827871" y="-117650"/>
            <a:ext cx="12632257" cy="11690579"/>
          </a:xfrm>
          <a:prstGeom prst="rect">
            <a:avLst/>
          </a:prstGeom>
          <a:noFill/>
          <a:ln>
            <a:noFill/>
          </a:ln>
        </p:spPr>
      </p:pic>
      <p:sp>
        <p:nvSpPr>
          <p:cNvPr id="401" name="Google Shape;401;p44"/>
          <p:cNvSpPr txBox="1"/>
          <p:nvPr/>
        </p:nvSpPr>
        <p:spPr>
          <a:xfrm>
            <a:off x="3672075" y="2492350"/>
            <a:ext cx="10727152" cy="25872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600" b="1">
                <a:solidFill>
                  <a:srgbClr val="2E2E2E"/>
                </a:solidFill>
                <a:latin typeface="Public Sans"/>
                <a:ea typeface="Public Sans"/>
                <a:cs typeface="Public Sans"/>
                <a:sym typeface="Public Sans"/>
              </a:rPr>
              <a:t>WELCOME TO A FIRST OF ITS KIND GLOBAL, MULTI-CENTER RESEARCH COLLABORATIVE!</a:t>
            </a:r>
            <a:endParaRPr/>
          </a:p>
        </p:txBody>
      </p:sp>
      <p:sp>
        <p:nvSpPr>
          <p:cNvPr id="402" name="Google Shape;402;p44"/>
          <p:cNvSpPr/>
          <p:nvPr/>
        </p:nvSpPr>
        <p:spPr>
          <a:xfrm>
            <a:off x="933450" y="2866476"/>
            <a:ext cx="16230600" cy="1692885"/>
          </a:xfrm>
          <a:custGeom>
            <a:avLst/>
            <a:gdLst/>
            <a:ahLst/>
            <a:cxnLst/>
            <a:rect l="l" t="t" r="r" b="b"/>
            <a:pathLst>
              <a:path w="5490351" h="572655" extrusionOk="0">
                <a:moveTo>
                  <a:pt x="0" y="0"/>
                </a:moveTo>
                <a:lnTo>
                  <a:pt x="5490351" y="0"/>
                </a:lnTo>
                <a:lnTo>
                  <a:pt x="5490351" y="572655"/>
                </a:lnTo>
                <a:lnTo>
                  <a:pt x="0" y="572655"/>
                </a:lnTo>
                <a:close/>
              </a:path>
            </a:pathLst>
          </a:custGeom>
          <a:solidFill>
            <a:srgbClr val="7DB4B5"/>
          </a:solidFill>
          <a:ln>
            <a:noFill/>
          </a:ln>
        </p:spPr>
      </p:sp>
      <p:sp>
        <p:nvSpPr>
          <p:cNvPr id="403" name="Google Shape;403;p44"/>
          <p:cNvSpPr txBox="1"/>
          <p:nvPr/>
        </p:nvSpPr>
        <p:spPr>
          <a:xfrm>
            <a:off x="1549427" y="3300473"/>
            <a:ext cx="14972447" cy="111823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100" b="1">
                <a:solidFill>
                  <a:srgbClr val="2E2E2E"/>
                </a:solidFill>
                <a:latin typeface="Public Sans"/>
                <a:ea typeface="Public Sans"/>
                <a:cs typeface="Public Sans"/>
                <a:sym typeface="Public Sans"/>
              </a:rPr>
              <a:t>EMPOWERS NEW DISCOVERIES</a:t>
            </a:r>
            <a:endParaRPr/>
          </a:p>
          <a:p>
            <a:pPr marL="0" marR="0" lvl="0" indent="0" algn="ctr" rtl="0">
              <a:lnSpc>
                <a:spcPct val="140000"/>
              </a:lnSpc>
              <a:spcBef>
                <a:spcPts val="0"/>
              </a:spcBef>
              <a:spcAft>
                <a:spcPts val="0"/>
              </a:spcAft>
              <a:buNone/>
            </a:pPr>
            <a:r>
              <a:rPr lang="en-US" sz="2100" b="1">
                <a:solidFill>
                  <a:srgbClr val="2E2E2E"/>
                </a:solidFill>
                <a:latin typeface="Public Sans"/>
                <a:ea typeface="Public Sans"/>
                <a:cs typeface="Public Sans"/>
                <a:sym typeface="Public Sans"/>
              </a:rPr>
              <a:t>INFORMS CLINICAL BEST PRACTICES</a:t>
            </a:r>
            <a:endParaRPr/>
          </a:p>
          <a:p>
            <a:pPr marL="0" marR="0" lvl="0" indent="0" algn="ctr" rtl="0">
              <a:lnSpc>
                <a:spcPct val="140000"/>
              </a:lnSpc>
              <a:spcBef>
                <a:spcPts val="0"/>
              </a:spcBef>
              <a:spcAft>
                <a:spcPts val="0"/>
              </a:spcAft>
              <a:buNone/>
            </a:pPr>
            <a:r>
              <a:rPr lang="en-US" sz="2100" b="1">
                <a:solidFill>
                  <a:srgbClr val="2E2E2E"/>
                </a:solidFill>
                <a:latin typeface="Public Sans"/>
                <a:ea typeface="Public Sans"/>
                <a:cs typeface="Public Sans"/>
                <a:sym typeface="Public Sans"/>
              </a:rPr>
              <a:t>IMPROVES PATIENT OUTCOMES</a:t>
            </a:r>
            <a:endParaRPr/>
          </a:p>
        </p:txBody>
      </p:sp>
      <p:sp>
        <p:nvSpPr>
          <p:cNvPr id="404" name="Google Shape;404;p44"/>
          <p:cNvSpPr/>
          <p:nvPr/>
        </p:nvSpPr>
        <p:spPr>
          <a:xfrm>
            <a:off x="933450" y="4746638"/>
            <a:ext cx="16230600" cy="1550010"/>
          </a:xfrm>
          <a:custGeom>
            <a:avLst/>
            <a:gdLst/>
            <a:ahLst/>
            <a:cxnLst/>
            <a:rect l="l" t="t" r="r" b="b"/>
            <a:pathLst>
              <a:path w="5490351" h="524324" extrusionOk="0">
                <a:moveTo>
                  <a:pt x="0" y="0"/>
                </a:moveTo>
                <a:lnTo>
                  <a:pt x="5490351" y="0"/>
                </a:lnTo>
                <a:lnTo>
                  <a:pt x="5490351" y="524324"/>
                </a:lnTo>
                <a:lnTo>
                  <a:pt x="0" y="524324"/>
                </a:lnTo>
                <a:close/>
              </a:path>
            </a:pathLst>
          </a:custGeom>
          <a:solidFill>
            <a:srgbClr val="F2D3BF"/>
          </a:solidFill>
          <a:ln>
            <a:noFill/>
          </a:ln>
        </p:spPr>
      </p:sp>
      <p:sp>
        <p:nvSpPr>
          <p:cNvPr id="405" name="Google Shape;405;p44"/>
          <p:cNvSpPr/>
          <p:nvPr/>
        </p:nvSpPr>
        <p:spPr>
          <a:xfrm>
            <a:off x="933450" y="6529949"/>
            <a:ext cx="16230600" cy="1692885"/>
          </a:xfrm>
          <a:custGeom>
            <a:avLst/>
            <a:gdLst/>
            <a:ahLst/>
            <a:cxnLst/>
            <a:rect l="l" t="t" r="r" b="b"/>
            <a:pathLst>
              <a:path w="5490351" h="572655" extrusionOk="0">
                <a:moveTo>
                  <a:pt x="0" y="0"/>
                </a:moveTo>
                <a:lnTo>
                  <a:pt x="5490351" y="0"/>
                </a:lnTo>
                <a:lnTo>
                  <a:pt x="5490351" y="572655"/>
                </a:lnTo>
                <a:lnTo>
                  <a:pt x="0" y="572655"/>
                </a:lnTo>
                <a:close/>
              </a:path>
            </a:pathLst>
          </a:custGeom>
          <a:solidFill>
            <a:srgbClr val="D2E6EA"/>
          </a:solidFill>
          <a:ln>
            <a:noFill/>
          </a:ln>
        </p:spPr>
      </p:sp>
      <p:sp>
        <p:nvSpPr>
          <p:cNvPr id="406" name="Google Shape;406;p44"/>
          <p:cNvSpPr txBox="1"/>
          <p:nvPr/>
        </p:nvSpPr>
        <p:spPr>
          <a:xfrm>
            <a:off x="4885547" y="6610581"/>
            <a:ext cx="8345455" cy="37528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100" b="1">
                <a:solidFill>
                  <a:srgbClr val="2E2E2E"/>
                </a:solidFill>
                <a:latin typeface="Public Sans"/>
                <a:ea typeface="Public Sans"/>
                <a:cs typeface="Public Sans"/>
                <a:sym typeface="Public Sans"/>
              </a:rPr>
              <a:t>HOW TO CRITICALLY READ A RESEARCH ARTICLE</a:t>
            </a:r>
            <a:endParaRPr/>
          </a:p>
        </p:txBody>
      </p:sp>
      <p:sp>
        <p:nvSpPr>
          <p:cNvPr id="407" name="Google Shape;407;p44"/>
          <p:cNvSpPr/>
          <p:nvPr/>
        </p:nvSpPr>
        <p:spPr>
          <a:xfrm>
            <a:off x="933450" y="8410110"/>
            <a:ext cx="16230600" cy="1627781"/>
          </a:xfrm>
          <a:custGeom>
            <a:avLst/>
            <a:gdLst/>
            <a:ahLst/>
            <a:cxnLst/>
            <a:rect l="l" t="t" r="r" b="b"/>
            <a:pathLst>
              <a:path w="5490351" h="550632" extrusionOk="0">
                <a:moveTo>
                  <a:pt x="0" y="0"/>
                </a:moveTo>
                <a:lnTo>
                  <a:pt x="5490351" y="0"/>
                </a:lnTo>
                <a:lnTo>
                  <a:pt x="5490351" y="550632"/>
                </a:lnTo>
                <a:lnTo>
                  <a:pt x="0" y="550632"/>
                </a:lnTo>
                <a:close/>
              </a:path>
            </a:pathLst>
          </a:custGeom>
          <a:solidFill>
            <a:srgbClr val="76D3DE"/>
          </a:solidFill>
          <a:ln>
            <a:noFill/>
          </a:ln>
        </p:spPr>
      </p:sp>
      <p:sp>
        <p:nvSpPr>
          <p:cNvPr id="408" name="Google Shape;408;p44"/>
          <p:cNvSpPr txBox="1"/>
          <p:nvPr/>
        </p:nvSpPr>
        <p:spPr>
          <a:xfrm>
            <a:off x="1169806" y="8803187"/>
            <a:ext cx="15499336" cy="358551"/>
          </a:xfrm>
          <a:prstGeom prst="rect">
            <a:avLst/>
          </a:prstGeom>
          <a:noFill/>
          <a:ln>
            <a:noFill/>
          </a:ln>
        </p:spPr>
        <p:txBody>
          <a:bodyPr spcFirstLastPara="1" wrap="square" lIns="0" tIns="0" rIns="0" bIns="0" anchor="t" anchorCtr="0">
            <a:spAutoFit/>
          </a:bodyPr>
          <a:lstStyle/>
          <a:p>
            <a:pPr marL="0" marR="0" lvl="0" indent="0" algn="ctr" rtl="0">
              <a:lnSpc>
                <a:spcPct val="140009"/>
              </a:lnSpc>
              <a:spcBef>
                <a:spcPts val="0"/>
              </a:spcBef>
              <a:spcAft>
                <a:spcPts val="0"/>
              </a:spcAft>
              <a:buNone/>
            </a:pPr>
            <a:r>
              <a:rPr lang="en-US" sz="2052" b="1">
                <a:solidFill>
                  <a:srgbClr val="2E2E2E"/>
                </a:solidFill>
                <a:latin typeface="Public Sans"/>
                <a:ea typeface="Public Sans"/>
                <a:cs typeface="Public Sans"/>
                <a:sym typeface="Public Sans"/>
              </a:rPr>
              <a:t>LEARN SYSTEMATIC STRATEGIES TO REDUCE RESEARCHER BIAS AND MAXIMIZE OBJECTIVITY</a:t>
            </a:r>
            <a:endParaRPr/>
          </a:p>
        </p:txBody>
      </p:sp>
      <p:sp>
        <p:nvSpPr>
          <p:cNvPr id="409" name="Google Shape;409;p44"/>
          <p:cNvSpPr txBox="1"/>
          <p:nvPr/>
        </p:nvSpPr>
        <p:spPr>
          <a:xfrm>
            <a:off x="1549427" y="5095146"/>
            <a:ext cx="14972447" cy="111823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100" b="1">
                <a:solidFill>
                  <a:srgbClr val="2E2E2E"/>
                </a:solidFill>
                <a:latin typeface="Public Sans"/>
                <a:ea typeface="Public Sans"/>
                <a:cs typeface="Public Sans"/>
                <a:sym typeface="Public Sans"/>
              </a:rPr>
              <a:t>JOIN IN OUR IRB APPROVED STUDIES</a:t>
            </a:r>
            <a:endParaRPr/>
          </a:p>
          <a:p>
            <a:pPr marL="0" marR="0" lvl="0" indent="0" algn="ctr" rtl="0">
              <a:lnSpc>
                <a:spcPct val="140000"/>
              </a:lnSpc>
              <a:spcBef>
                <a:spcPts val="0"/>
              </a:spcBef>
              <a:spcAft>
                <a:spcPts val="0"/>
              </a:spcAft>
              <a:buNone/>
            </a:pPr>
            <a:r>
              <a:rPr lang="en-US" sz="2100" b="1">
                <a:solidFill>
                  <a:srgbClr val="2E2E2E"/>
                </a:solidFill>
                <a:latin typeface="Public Sans"/>
                <a:ea typeface="Public Sans"/>
                <a:cs typeface="Public Sans"/>
                <a:sym typeface="Public Sans"/>
              </a:rPr>
              <a:t>UNDERSTAND BASIC STATISTICS</a:t>
            </a:r>
            <a:endParaRPr/>
          </a:p>
          <a:p>
            <a:pPr marL="0" marR="0" lvl="0" indent="0" algn="ctr" rtl="0">
              <a:lnSpc>
                <a:spcPct val="140000"/>
              </a:lnSpc>
              <a:spcBef>
                <a:spcPts val="0"/>
              </a:spcBef>
              <a:spcAft>
                <a:spcPts val="0"/>
              </a:spcAft>
              <a:buNone/>
            </a:pPr>
            <a:r>
              <a:rPr lang="en-US" sz="2100" b="1">
                <a:solidFill>
                  <a:srgbClr val="2E2E2E"/>
                </a:solidFill>
                <a:latin typeface="Public Sans"/>
                <a:ea typeface="Public Sans"/>
                <a:cs typeface="Public Sans"/>
                <a:sym typeface="Public Sans"/>
              </a:rPr>
              <a:t>REFINE YOUR DATA GATHERING SKILLS</a:t>
            </a:r>
            <a:endParaRPr/>
          </a:p>
        </p:txBody>
      </p:sp>
      <p:sp>
        <p:nvSpPr>
          <p:cNvPr id="410" name="Google Shape;410;p44"/>
          <p:cNvSpPr txBox="1"/>
          <p:nvPr/>
        </p:nvSpPr>
        <p:spPr>
          <a:xfrm>
            <a:off x="1408025" y="6966816"/>
            <a:ext cx="15261118" cy="111823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100" b="1">
                <a:solidFill>
                  <a:srgbClr val="2E2E2E"/>
                </a:solidFill>
                <a:latin typeface="Public Sans"/>
                <a:ea typeface="Public Sans"/>
                <a:cs typeface="Public Sans"/>
                <a:sym typeface="Public Sans"/>
              </a:rPr>
              <a:t>DEVELOP CRITICAL AND ANALYTICAL THINKING</a:t>
            </a:r>
            <a:endParaRPr/>
          </a:p>
          <a:p>
            <a:pPr marL="0" marR="0" lvl="0" indent="0" algn="ctr" rtl="0">
              <a:lnSpc>
                <a:spcPct val="140000"/>
              </a:lnSpc>
              <a:spcBef>
                <a:spcPts val="0"/>
              </a:spcBef>
              <a:spcAft>
                <a:spcPts val="0"/>
              </a:spcAft>
              <a:buNone/>
            </a:pPr>
            <a:r>
              <a:rPr lang="en-US" sz="2100" b="1">
                <a:solidFill>
                  <a:srgbClr val="2E2E2E"/>
                </a:solidFill>
                <a:latin typeface="Public Sans"/>
                <a:ea typeface="Public Sans"/>
                <a:cs typeface="Public Sans"/>
                <a:sym typeface="Public Sans"/>
              </a:rPr>
              <a:t>LEARN TO SPOT/AVOID FLAWS IN STUDY DESIGN</a:t>
            </a:r>
            <a:endParaRPr/>
          </a:p>
          <a:p>
            <a:pPr marL="0" marR="0" lvl="0" indent="0" algn="ctr" rtl="0">
              <a:lnSpc>
                <a:spcPct val="140000"/>
              </a:lnSpc>
              <a:spcBef>
                <a:spcPts val="0"/>
              </a:spcBef>
              <a:spcAft>
                <a:spcPts val="0"/>
              </a:spcAft>
              <a:buNone/>
            </a:pPr>
            <a:r>
              <a:rPr lang="en-US" sz="2100" b="1">
                <a:solidFill>
                  <a:srgbClr val="2E2E2E"/>
                </a:solidFill>
                <a:latin typeface="Public Sans"/>
                <a:ea typeface="Public Sans"/>
                <a:cs typeface="Public Sans"/>
                <a:sym typeface="Public Sans"/>
              </a:rPr>
              <a:t>UNDERSTAND HOW BIAS CAN AFFECT DATA</a:t>
            </a:r>
            <a:endParaRPr/>
          </a:p>
        </p:txBody>
      </p:sp>
      <p:sp>
        <p:nvSpPr>
          <p:cNvPr id="411" name="Google Shape;411;p44"/>
          <p:cNvSpPr txBox="1"/>
          <p:nvPr/>
        </p:nvSpPr>
        <p:spPr>
          <a:xfrm>
            <a:off x="5110677" y="4738911"/>
            <a:ext cx="7876146" cy="37528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100" b="1">
                <a:solidFill>
                  <a:srgbClr val="2E2E2E"/>
                </a:solidFill>
                <a:latin typeface="Public Sans"/>
                <a:ea typeface="Public Sans"/>
                <a:cs typeface="Public Sans"/>
                <a:sym typeface="Public Sans"/>
              </a:rPr>
              <a:t>WANT TO PARTICIPATE IN RESEARCH?</a:t>
            </a:r>
            <a:endParaRPr/>
          </a:p>
        </p:txBody>
      </p:sp>
      <p:sp>
        <p:nvSpPr>
          <p:cNvPr id="412" name="Google Shape;412;p44"/>
          <p:cNvSpPr txBox="1"/>
          <p:nvPr/>
        </p:nvSpPr>
        <p:spPr>
          <a:xfrm>
            <a:off x="4970977" y="2915663"/>
            <a:ext cx="8155546" cy="37528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100" b="1">
                <a:solidFill>
                  <a:srgbClr val="2E2E2E"/>
                </a:solidFill>
                <a:latin typeface="Public Sans"/>
                <a:ea typeface="Public Sans"/>
                <a:cs typeface="Public Sans"/>
                <a:sym typeface="Public Sans"/>
              </a:rPr>
              <a:t>WHY DO RESEARCH ?</a:t>
            </a:r>
            <a:endParaRPr/>
          </a:p>
        </p:txBody>
      </p:sp>
      <p:sp>
        <p:nvSpPr>
          <p:cNvPr id="413" name="Google Shape;413;p44"/>
          <p:cNvSpPr txBox="1"/>
          <p:nvPr/>
        </p:nvSpPr>
        <p:spPr>
          <a:xfrm>
            <a:off x="1408025" y="9308689"/>
            <a:ext cx="15425871" cy="246158"/>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500" b="1">
                <a:solidFill>
                  <a:srgbClr val="000000"/>
                </a:solidFill>
                <a:latin typeface="Public Sans"/>
                <a:ea typeface="Public Sans"/>
                <a:cs typeface="Public Sans"/>
                <a:sym typeface="Public Sans"/>
              </a:rPr>
              <a:t>IF YOU WANT TO TEST WHAT YOU THINK YOU KNOW OR IF YOU WANT TO LEARN HOW TO LEARN, THIS SECTION IS FOR YOU...</a:t>
            </a:r>
            <a:endParaRPr/>
          </a:p>
        </p:txBody>
      </p:sp>
      <p:sp>
        <p:nvSpPr>
          <p:cNvPr id="414" name="Google Shape;414;p44"/>
          <p:cNvSpPr/>
          <p:nvPr/>
        </p:nvSpPr>
        <p:spPr>
          <a:xfrm>
            <a:off x="898246" y="1228343"/>
            <a:ext cx="16230600" cy="1192144"/>
          </a:xfrm>
          <a:custGeom>
            <a:avLst/>
            <a:gdLst/>
            <a:ahLst/>
            <a:cxnLst/>
            <a:rect l="l" t="t" r="r" b="b"/>
            <a:pathLst>
              <a:path w="15346972" h="1017130" extrusionOk="0">
                <a:moveTo>
                  <a:pt x="0" y="0"/>
                </a:moveTo>
                <a:lnTo>
                  <a:pt x="15346972" y="0"/>
                </a:lnTo>
                <a:lnTo>
                  <a:pt x="15346972" y="1017130"/>
                </a:lnTo>
                <a:lnTo>
                  <a:pt x="0" y="1017130"/>
                </a:lnTo>
                <a:close/>
              </a:path>
            </a:pathLst>
          </a:custGeom>
          <a:solidFill>
            <a:srgbClr val="56A8D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5" name="Google Shape;415;p44"/>
          <p:cNvSpPr/>
          <p:nvPr/>
        </p:nvSpPr>
        <p:spPr>
          <a:xfrm>
            <a:off x="7276298" y="1495336"/>
            <a:ext cx="259472" cy="729829"/>
          </a:xfrm>
          <a:custGeom>
            <a:avLst/>
            <a:gdLst/>
            <a:ahLst/>
            <a:cxnLst/>
            <a:rect l="l" t="t" r="r" b="b"/>
            <a:pathLst>
              <a:path w="680434" h="1913890" extrusionOk="0">
                <a:moveTo>
                  <a:pt x="0" y="0"/>
                </a:moveTo>
                <a:lnTo>
                  <a:pt x="680434" y="0"/>
                </a:lnTo>
                <a:lnTo>
                  <a:pt x="680434" y="1913890"/>
                </a:lnTo>
                <a:lnTo>
                  <a:pt x="0" y="1913890"/>
                </a:lnTo>
                <a:close/>
              </a:path>
            </a:pathLst>
          </a:custGeom>
          <a:solidFill>
            <a:srgbClr val="FFFFFF"/>
          </a:solidFill>
          <a:ln>
            <a:noFill/>
          </a:ln>
        </p:spPr>
      </p:sp>
      <p:sp>
        <p:nvSpPr>
          <p:cNvPr id="416" name="Google Shape;416;p44"/>
          <p:cNvSpPr/>
          <p:nvPr/>
        </p:nvSpPr>
        <p:spPr>
          <a:xfrm>
            <a:off x="9373219" y="1492408"/>
            <a:ext cx="259472" cy="729829"/>
          </a:xfrm>
          <a:custGeom>
            <a:avLst/>
            <a:gdLst/>
            <a:ahLst/>
            <a:cxnLst/>
            <a:rect l="l" t="t" r="r" b="b"/>
            <a:pathLst>
              <a:path w="680434" h="1913890" extrusionOk="0">
                <a:moveTo>
                  <a:pt x="0" y="0"/>
                </a:moveTo>
                <a:lnTo>
                  <a:pt x="680434" y="0"/>
                </a:lnTo>
                <a:lnTo>
                  <a:pt x="680434" y="1913890"/>
                </a:lnTo>
                <a:lnTo>
                  <a:pt x="0" y="1913890"/>
                </a:lnTo>
                <a:close/>
              </a:path>
            </a:pathLst>
          </a:custGeom>
          <a:solidFill>
            <a:srgbClr val="FFFFFF"/>
          </a:solidFill>
          <a:ln>
            <a:noFill/>
          </a:ln>
        </p:spPr>
      </p:sp>
      <p:sp>
        <p:nvSpPr>
          <p:cNvPr id="417" name="Google Shape;417;p44"/>
          <p:cNvSpPr/>
          <p:nvPr/>
        </p:nvSpPr>
        <p:spPr>
          <a:xfrm>
            <a:off x="9912761" y="1495336"/>
            <a:ext cx="259472" cy="729829"/>
          </a:xfrm>
          <a:custGeom>
            <a:avLst/>
            <a:gdLst/>
            <a:ahLst/>
            <a:cxnLst/>
            <a:rect l="l" t="t" r="r" b="b"/>
            <a:pathLst>
              <a:path w="680434" h="1913890" extrusionOk="0">
                <a:moveTo>
                  <a:pt x="0" y="0"/>
                </a:moveTo>
                <a:lnTo>
                  <a:pt x="680434" y="0"/>
                </a:lnTo>
                <a:lnTo>
                  <a:pt x="680434" y="1913890"/>
                </a:lnTo>
                <a:lnTo>
                  <a:pt x="0" y="1913890"/>
                </a:lnTo>
                <a:close/>
              </a:path>
            </a:pathLst>
          </a:custGeom>
          <a:solidFill>
            <a:srgbClr val="FFFFFF"/>
          </a:solidFill>
          <a:ln>
            <a:noFill/>
          </a:ln>
        </p:spPr>
      </p:sp>
      <p:pic>
        <p:nvPicPr>
          <p:cNvPr id="418" name="Google Shape;418;p44"/>
          <p:cNvPicPr preferRelativeResize="0"/>
          <p:nvPr/>
        </p:nvPicPr>
        <p:blipFill rotWithShape="1">
          <a:blip r:embed="rId4">
            <a:alphaModFix/>
          </a:blip>
          <a:srcRect t="40723" r="50275"/>
          <a:stretch/>
        </p:blipFill>
        <p:spPr>
          <a:xfrm>
            <a:off x="6900610" y="202789"/>
            <a:ext cx="1923214" cy="1289619"/>
          </a:xfrm>
          <a:prstGeom prst="rect">
            <a:avLst/>
          </a:prstGeom>
          <a:noFill/>
          <a:ln>
            <a:noFill/>
          </a:ln>
        </p:spPr>
      </p:pic>
      <p:grpSp>
        <p:nvGrpSpPr>
          <p:cNvPr id="419" name="Google Shape;419;p44"/>
          <p:cNvGrpSpPr/>
          <p:nvPr/>
        </p:nvGrpSpPr>
        <p:grpSpPr>
          <a:xfrm>
            <a:off x="10483684" y="1318771"/>
            <a:ext cx="1566094" cy="1020833"/>
            <a:chOff x="9370" y="56375"/>
            <a:chExt cx="2088126" cy="1361111"/>
          </a:xfrm>
        </p:grpSpPr>
        <p:sp>
          <p:nvSpPr>
            <p:cNvPr id="420" name="Google Shape;420;p44"/>
            <p:cNvSpPr txBox="1"/>
            <p:nvPr/>
          </p:nvSpPr>
          <p:spPr>
            <a:xfrm rot="-592460">
              <a:off x="46651" y="221779"/>
              <a:ext cx="1981390" cy="60595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3263">
                  <a:solidFill>
                    <a:srgbClr val="F6F3E4"/>
                  </a:solidFill>
                  <a:latin typeface="Arial"/>
                  <a:ea typeface="Arial"/>
                  <a:cs typeface="Arial"/>
                  <a:sym typeface="Arial"/>
                </a:rPr>
                <a:t>Join</a:t>
              </a:r>
              <a:endParaRPr/>
            </a:p>
          </p:txBody>
        </p:sp>
        <p:sp>
          <p:nvSpPr>
            <p:cNvPr id="421" name="Google Shape;421;p44"/>
            <p:cNvSpPr txBox="1"/>
            <p:nvPr/>
          </p:nvSpPr>
          <p:spPr>
            <a:xfrm rot="-515361">
              <a:off x="259863" y="739615"/>
              <a:ext cx="1806994" cy="54599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936">
                  <a:solidFill>
                    <a:srgbClr val="F6F3E4"/>
                  </a:solidFill>
                  <a:latin typeface="Arial"/>
                  <a:ea typeface="Arial"/>
                  <a:cs typeface="Arial"/>
                  <a:sym typeface="Arial"/>
                </a:rPr>
                <a:t>Us!</a:t>
              </a:r>
              <a:endParaRPr/>
            </a:p>
          </p:txBody>
        </p:sp>
      </p:grpSp>
      <p:sp>
        <p:nvSpPr>
          <p:cNvPr id="422" name="Google Shape;422;p44"/>
          <p:cNvSpPr txBox="1"/>
          <p:nvPr/>
        </p:nvSpPr>
        <p:spPr>
          <a:xfrm>
            <a:off x="7810624" y="453025"/>
            <a:ext cx="3649800" cy="912300"/>
          </a:xfrm>
          <a:prstGeom prst="rect">
            <a:avLst/>
          </a:prstGeom>
          <a:noFill/>
          <a:ln>
            <a:noFill/>
          </a:ln>
        </p:spPr>
        <p:txBody>
          <a:bodyPr spcFirstLastPara="1" wrap="square" lIns="0" tIns="0" rIns="0" bIns="0" anchor="t" anchorCtr="0">
            <a:spAutoFit/>
          </a:bodyPr>
          <a:lstStyle/>
          <a:p>
            <a:pPr marL="0" marR="0" lvl="0" indent="0" algn="ctr" rtl="0">
              <a:lnSpc>
                <a:spcPct val="140010"/>
              </a:lnSpc>
              <a:spcBef>
                <a:spcPts val="0"/>
              </a:spcBef>
              <a:spcAft>
                <a:spcPts val="0"/>
              </a:spcAft>
              <a:buNone/>
            </a:pPr>
            <a:r>
              <a:rPr lang="en-US" sz="5926">
                <a:solidFill>
                  <a:srgbClr val="000000"/>
                </a:solidFill>
                <a:latin typeface="Arial"/>
                <a:ea typeface="Arial"/>
                <a:cs typeface="Arial"/>
                <a:sym typeface="Arial"/>
              </a:rPr>
              <a:t>BREATHE</a:t>
            </a:r>
            <a:endParaRPr/>
          </a:p>
        </p:txBody>
      </p:sp>
      <p:sp>
        <p:nvSpPr>
          <p:cNvPr id="423" name="Google Shape;423;p44"/>
          <p:cNvSpPr/>
          <p:nvPr/>
        </p:nvSpPr>
        <p:spPr>
          <a:xfrm>
            <a:off x="9283231" y="453572"/>
            <a:ext cx="5317572" cy="31184"/>
          </a:xfrm>
          <a:custGeom>
            <a:avLst/>
            <a:gdLst/>
            <a:ahLst/>
            <a:cxnLst/>
            <a:rect l="l" t="t" r="r" b="b"/>
            <a:pathLst>
              <a:path w="11910964" h="69850" extrusionOk="0">
                <a:moveTo>
                  <a:pt x="11620134" y="0"/>
                </a:moveTo>
                <a:lnTo>
                  <a:pt x="0" y="0"/>
                </a:lnTo>
                <a:lnTo>
                  <a:pt x="0" y="69850"/>
                </a:lnTo>
                <a:lnTo>
                  <a:pt x="11910964" y="69850"/>
                </a:lnTo>
                <a:lnTo>
                  <a:pt x="11910964" y="0"/>
                </a:lnTo>
                <a:close/>
              </a:path>
            </a:pathLst>
          </a:custGeom>
          <a:solidFill>
            <a:srgbClr val="56A8D7"/>
          </a:solidFill>
          <a:ln>
            <a:noFill/>
          </a:ln>
        </p:spPr>
      </p:sp>
      <p:sp>
        <p:nvSpPr>
          <p:cNvPr id="424" name="Google Shape;424;p44"/>
          <p:cNvSpPr/>
          <p:nvPr/>
        </p:nvSpPr>
        <p:spPr>
          <a:xfrm>
            <a:off x="6337851" y="1273909"/>
            <a:ext cx="880048" cy="883993"/>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5" name="Google Shape;425;p44"/>
          <p:cNvPicPr preferRelativeResize="0"/>
          <p:nvPr/>
        </p:nvPicPr>
        <p:blipFill rotWithShape="1">
          <a:blip r:embed="rId5">
            <a:alphaModFix/>
          </a:blip>
          <a:srcRect/>
          <a:stretch/>
        </p:blipFill>
        <p:spPr>
          <a:xfrm>
            <a:off x="6324429" y="1273909"/>
            <a:ext cx="895443" cy="895443"/>
          </a:xfrm>
          <a:prstGeom prst="rect">
            <a:avLst/>
          </a:prstGeom>
          <a:noFill/>
          <a:ln>
            <a:noFill/>
          </a:ln>
        </p:spPr>
      </p:pic>
      <p:sp>
        <p:nvSpPr>
          <p:cNvPr id="426" name="Google Shape;426;p44"/>
          <p:cNvSpPr txBox="1"/>
          <p:nvPr/>
        </p:nvSpPr>
        <p:spPr>
          <a:xfrm>
            <a:off x="11504300" y="450775"/>
            <a:ext cx="5768700" cy="916800"/>
          </a:xfrm>
          <a:prstGeom prst="rect">
            <a:avLst/>
          </a:prstGeom>
          <a:noFill/>
          <a:ln>
            <a:noFill/>
          </a:ln>
        </p:spPr>
        <p:txBody>
          <a:bodyPr spcFirstLastPara="1" wrap="square" lIns="0" tIns="0" rIns="0" bIns="0" anchor="t" anchorCtr="0">
            <a:spAutoFit/>
          </a:bodyPr>
          <a:lstStyle/>
          <a:p>
            <a:pPr marL="0" marR="0" lvl="0" indent="0" algn="l" rtl="0">
              <a:lnSpc>
                <a:spcPct val="139991"/>
              </a:lnSpc>
              <a:spcBef>
                <a:spcPts val="0"/>
              </a:spcBef>
              <a:spcAft>
                <a:spcPts val="0"/>
              </a:spcAft>
              <a:buNone/>
            </a:pPr>
            <a:r>
              <a:rPr lang="en-US" sz="5957">
                <a:solidFill>
                  <a:srgbClr val="000000"/>
                </a:solidFill>
                <a:latin typeface="Arial"/>
                <a:ea typeface="Arial"/>
                <a:cs typeface="Arial"/>
                <a:sym typeface="Arial"/>
              </a:rPr>
              <a:t>OUT</a:t>
            </a:r>
            <a:r>
              <a:rPr lang="en-US" sz="5957"/>
              <a:t>L</a:t>
            </a:r>
            <a:r>
              <a:rPr lang="en-US" sz="5957">
                <a:solidFill>
                  <a:srgbClr val="000000"/>
                </a:solidFill>
                <a:latin typeface="Arial"/>
                <a:ea typeface="Arial"/>
                <a:cs typeface="Arial"/>
                <a:sym typeface="Arial"/>
              </a:rPr>
              <a:t>OOK</a:t>
            </a:r>
            <a:endParaRPr sz="100"/>
          </a:p>
        </p:txBody>
      </p:sp>
      <p:sp>
        <p:nvSpPr>
          <p:cNvPr id="427" name="Google Shape;427;p44"/>
          <p:cNvSpPr txBox="1"/>
          <p:nvPr/>
        </p:nvSpPr>
        <p:spPr>
          <a:xfrm>
            <a:off x="6392440" y="1397743"/>
            <a:ext cx="770870" cy="59521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720">
                <a:solidFill>
                  <a:srgbClr val="000000"/>
                </a:solidFill>
                <a:latin typeface="Arial"/>
                <a:ea typeface="Arial"/>
                <a:cs typeface="Arial"/>
                <a:sym typeface="Arial"/>
              </a:rPr>
              <a:t>on demand</a:t>
            </a:r>
            <a:endParaRPr/>
          </a:p>
        </p:txBody>
      </p:sp>
      <p:grpSp>
        <p:nvGrpSpPr>
          <p:cNvPr id="428" name="Google Shape;428;p44"/>
          <p:cNvGrpSpPr/>
          <p:nvPr/>
        </p:nvGrpSpPr>
        <p:grpSpPr>
          <a:xfrm>
            <a:off x="15011400" y="1504555"/>
            <a:ext cx="1991312" cy="653347"/>
            <a:chOff x="0" y="-166346"/>
            <a:chExt cx="1717834" cy="871129"/>
          </a:xfrm>
        </p:grpSpPr>
        <p:sp>
          <p:nvSpPr>
            <p:cNvPr id="429" name="Google Shape;429;p44"/>
            <p:cNvSpPr txBox="1"/>
            <p:nvPr/>
          </p:nvSpPr>
          <p:spPr>
            <a:xfrm>
              <a:off x="233107" y="-41259"/>
              <a:ext cx="1208770" cy="445506"/>
            </a:xfrm>
            <a:prstGeom prst="rect">
              <a:avLst/>
            </a:prstGeom>
            <a:noFill/>
            <a:ln>
              <a:noFill/>
            </a:ln>
          </p:spPr>
          <p:txBody>
            <a:bodyPr spcFirstLastPara="1" wrap="square" lIns="0" tIns="0" rIns="0" bIns="0" anchor="t" anchorCtr="0">
              <a:spAutoFit/>
            </a:bodyPr>
            <a:lstStyle/>
            <a:p>
              <a:pPr marL="0" marR="0" lvl="0" indent="0" algn="ctr" rtl="0">
                <a:lnSpc>
                  <a:spcPct val="140049"/>
                </a:lnSpc>
                <a:spcBef>
                  <a:spcPts val="0"/>
                </a:spcBef>
                <a:spcAft>
                  <a:spcPts val="0"/>
                </a:spcAft>
                <a:buNone/>
              </a:pPr>
              <a:r>
                <a:rPr lang="en-US" sz="2020" b="1">
                  <a:solidFill>
                    <a:srgbClr val="FFFFFF"/>
                  </a:solidFill>
                  <a:latin typeface="Roboto"/>
                  <a:ea typeface="Roboto"/>
                  <a:cs typeface="Roboto"/>
                  <a:sym typeface="Roboto"/>
                </a:rPr>
                <a:t>BREATHE</a:t>
              </a:r>
              <a:endParaRPr/>
            </a:p>
          </p:txBody>
        </p:sp>
        <p:sp>
          <p:nvSpPr>
            <p:cNvPr id="430" name="Google Shape;430;p44"/>
            <p:cNvSpPr txBox="1"/>
            <p:nvPr/>
          </p:nvSpPr>
          <p:spPr>
            <a:xfrm>
              <a:off x="950617" y="34819"/>
              <a:ext cx="644177" cy="459298"/>
            </a:xfrm>
            <a:prstGeom prst="rect">
              <a:avLst/>
            </a:prstGeom>
            <a:noFill/>
            <a:ln>
              <a:noFill/>
            </a:ln>
          </p:spPr>
          <p:txBody>
            <a:bodyPr spcFirstLastPara="1" wrap="square" lIns="0" tIns="0" rIns="0" bIns="0" anchor="t" anchorCtr="0">
              <a:spAutoFit/>
            </a:bodyPr>
            <a:lstStyle/>
            <a:p>
              <a:pPr marL="0" marR="0" lvl="0" indent="0" algn="ctr" rtl="0">
                <a:lnSpc>
                  <a:spcPct val="139980"/>
                </a:lnSpc>
                <a:spcBef>
                  <a:spcPts val="0"/>
                </a:spcBef>
                <a:spcAft>
                  <a:spcPts val="0"/>
                </a:spcAft>
                <a:buNone/>
              </a:pPr>
              <a:endParaRPr sz="2020" b="1">
                <a:solidFill>
                  <a:srgbClr val="FFFFFF"/>
                </a:solidFill>
                <a:latin typeface="Roboto"/>
                <a:ea typeface="Roboto"/>
                <a:cs typeface="Roboto"/>
                <a:sym typeface="Roboto"/>
              </a:endParaRPr>
            </a:p>
          </p:txBody>
        </p:sp>
        <p:sp>
          <p:nvSpPr>
            <p:cNvPr id="431" name="Google Shape;431;p44"/>
            <p:cNvSpPr txBox="1"/>
            <p:nvPr/>
          </p:nvSpPr>
          <p:spPr>
            <a:xfrm>
              <a:off x="655120" y="-166346"/>
              <a:ext cx="359534" cy="179536"/>
            </a:xfrm>
            <a:prstGeom prst="rect">
              <a:avLst/>
            </a:prstGeom>
            <a:noFill/>
            <a:ln>
              <a:noFill/>
            </a:ln>
          </p:spPr>
          <p:txBody>
            <a:bodyPr spcFirstLastPara="1" wrap="square" lIns="0" tIns="0" rIns="0" bIns="0" anchor="t" anchorCtr="0">
              <a:spAutoFit/>
            </a:bodyPr>
            <a:lstStyle/>
            <a:p>
              <a:pPr marL="0" marR="0" lvl="0" indent="0" algn="ctr" rtl="0">
                <a:lnSpc>
                  <a:spcPct val="82416"/>
                </a:lnSpc>
                <a:spcBef>
                  <a:spcPts val="0"/>
                </a:spcBef>
                <a:spcAft>
                  <a:spcPts val="0"/>
                </a:spcAft>
                <a:buNone/>
              </a:pPr>
              <a:r>
                <a:rPr lang="en-US" sz="1200" b="1">
                  <a:solidFill>
                    <a:srgbClr val="FFFFFF"/>
                  </a:solidFill>
                  <a:latin typeface="Roboto"/>
                  <a:ea typeface="Roboto"/>
                  <a:cs typeface="Roboto"/>
                  <a:sym typeface="Roboto"/>
                </a:rPr>
                <a:t>THE</a:t>
              </a:r>
              <a:endParaRPr/>
            </a:p>
          </p:txBody>
        </p:sp>
        <p:sp>
          <p:nvSpPr>
            <p:cNvPr id="432" name="Google Shape;432;p44"/>
            <p:cNvSpPr txBox="1"/>
            <p:nvPr/>
          </p:nvSpPr>
          <p:spPr>
            <a:xfrm>
              <a:off x="0" y="394201"/>
              <a:ext cx="1717834" cy="310582"/>
            </a:xfrm>
            <a:prstGeom prst="rect">
              <a:avLst/>
            </a:prstGeom>
            <a:noFill/>
            <a:ln>
              <a:noFill/>
            </a:ln>
          </p:spPr>
          <p:txBody>
            <a:bodyPr spcFirstLastPara="1" wrap="square" lIns="0" tIns="0" rIns="0" bIns="0" anchor="t" anchorCtr="0">
              <a:spAutoFit/>
            </a:bodyPr>
            <a:lstStyle/>
            <a:p>
              <a:pPr marL="0" marR="0" lvl="0" indent="0" algn="ctr" rtl="0">
                <a:lnSpc>
                  <a:spcPct val="140014"/>
                </a:lnSpc>
                <a:spcBef>
                  <a:spcPts val="0"/>
                </a:spcBef>
                <a:spcAft>
                  <a:spcPts val="0"/>
                </a:spcAft>
                <a:buNone/>
              </a:pPr>
              <a:r>
                <a:rPr lang="en-US" sz="1417">
                  <a:solidFill>
                    <a:srgbClr val="FFFFFF"/>
                  </a:solidFill>
                  <a:latin typeface="Roboto"/>
                  <a:ea typeface="Roboto"/>
                  <a:cs typeface="Roboto"/>
                  <a:sym typeface="Roboto"/>
                </a:rPr>
                <a:t>INSTITUTE</a:t>
              </a:r>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36"/>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0"/>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44"/>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48"/>
          <p:cNvSpPr/>
          <p:nvPr/>
        </p:nvSpPr>
        <p:spPr>
          <a:xfrm>
            <a:off x="412286" y="1344855"/>
            <a:ext cx="6648147" cy="1237734"/>
          </a:xfrm>
          <a:custGeom>
            <a:avLst/>
            <a:gdLst/>
            <a:ahLst/>
            <a:cxnLst/>
            <a:rect l="l" t="t" r="r" b="b"/>
            <a:pathLst>
              <a:path w="5463233" h="1017130" extrusionOk="0">
                <a:moveTo>
                  <a:pt x="0" y="0"/>
                </a:moveTo>
                <a:lnTo>
                  <a:pt x="5463233" y="0"/>
                </a:lnTo>
                <a:lnTo>
                  <a:pt x="5463233" y="1017130"/>
                </a:lnTo>
                <a:lnTo>
                  <a:pt x="0" y="1017130"/>
                </a:lnTo>
                <a:close/>
              </a:path>
            </a:pathLst>
          </a:custGeom>
          <a:solidFill>
            <a:srgbClr val="56A8D7"/>
          </a:solidFill>
          <a:ln>
            <a:noFill/>
          </a:ln>
        </p:spPr>
      </p:sp>
      <p:sp>
        <p:nvSpPr>
          <p:cNvPr id="450" name="Google Shape;450;p48"/>
          <p:cNvSpPr/>
          <p:nvPr/>
        </p:nvSpPr>
        <p:spPr>
          <a:xfrm>
            <a:off x="1826144" y="1487255"/>
            <a:ext cx="298558" cy="839769"/>
          </a:xfrm>
          <a:custGeom>
            <a:avLst/>
            <a:gdLst/>
            <a:ahLst/>
            <a:cxnLst/>
            <a:rect l="l" t="t" r="r" b="b"/>
            <a:pathLst>
              <a:path w="680434" h="1913890" extrusionOk="0">
                <a:moveTo>
                  <a:pt x="0" y="0"/>
                </a:moveTo>
                <a:lnTo>
                  <a:pt x="680434" y="0"/>
                </a:lnTo>
                <a:lnTo>
                  <a:pt x="680434" y="1913890"/>
                </a:lnTo>
                <a:lnTo>
                  <a:pt x="0" y="1913890"/>
                </a:lnTo>
                <a:close/>
              </a:path>
            </a:pathLst>
          </a:custGeom>
          <a:solidFill>
            <a:srgbClr val="FFFFFF"/>
          </a:solidFill>
          <a:ln>
            <a:noFill/>
          </a:ln>
        </p:spPr>
      </p:sp>
      <p:sp>
        <p:nvSpPr>
          <p:cNvPr id="451" name="Google Shape;451;p48"/>
          <p:cNvSpPr/>
          <p:nvPr/>
        </p:nvSpPr>
        <p:spPr>
          <a:xfrm>
            <a:off x="4238942" y="1483885"/>
            <a:ext cx="298558" cy="839769"/>
          </a:xfrm>
          <a:custGeom>
            <a:avLst/>
            <a:gdLst/>
            <a:ahLst/>
            <a:cxnLst/>
            <a:rect l="l" t="t" r="r" b="b"/>
            <a:pathLst>
              <a:path w="680434" h="1913890" extrusionOk="0">
                <a:moveTo>
                  <a:pt x="0" y="0"/>
                </a:moveTo>
                <a:lnTo>
                  <a:pt x="680434" y="0"/>
                </a:lnTo>
                <a:lnTo>
                  <a:pt x="680434" y="1913890"/>
                </a:lnTo>
                <a:lnTo>
                  <a:pt x="0" y="1913890"/>
                </a:lnTo>
                <a:close/>
              </a:path>
            </a:pathLst>
          </a:custGeom>
          <a:solidFill>
            <a:srgbClr val="FFFFFF"/>
          </a:solidFill>
          <a:ln>
            <a:noFill/>
          </a:ln>
        </p:spPr>
      </p:sp>
      <p:sp>
        <p:nvSpPr>
          <p:cNvPr id="452" name="Google Shape;452;p48"/>
          <p:cNvSpPr/>
          <p:nvPr/>
        </p:nvSpPr>
        <p:spPr>
          <a:xfrm>
            <a:off x="4859760" y="1487255"/>
            <a:ext cx="298558" cy="839769"/>
          </a:xfrm>
          <a:custGeom>
            <a:avLst/>
            <a:gdLst/>
            <a:ahLst/>
            <a:cxnLst/>
            <a:rect l="l" t="t" r="r" b="b"/>
            <a:pathLst>
              <a:path w="680434" h="1913890" extrusionOk="0">
                <a:moveTo>
                  <a:pt x="0" y="0"/>
                </a:moveTo>
                <a:lnTo>
                  <a:pt x="680434" y="0"/>
                </a:lnTo>
                <a:lnTo>
                  <a:pt x="680434" y="1913890"/>
                </a:lnTo>
                <a:lnTo>
                  <a:pt x="0" y="1913890"/>
                </a:lnTo>
                <a:close/>
              </a:path>
            </a:pathLst>
          </a:custGeom>
          <a:solidFill>
            <a:srgbClr val="FFFFFF"/>
          </a:solidFill>
          <a:ln>
            <a:noFill/>
          </a:ln>
        </p:spPr>
      </p:sp>
      <p:pic>
        <p:nvPicPr>
          <p:cNvPr id="453" name="Google Shape;453;p48"/>
          <p:cNvPicPr preferRelativeResize="0"/>
          <p:nvPr/>
        </p:nvPicPr>
        <p:blipFill rotWithShape="1">
          <a:blip r:embed="rId3">
            <a:alphaModFix/>
          </a:blip>
          <a:srcRect t="40723" r="50275"/>
          <a:stretch/>
        </p:blipFill>
        <p:spPr>
          <a:xfrm>
            <a:off x="1393862" y="0"/>
            <a:ext cx="2212925" cy="1483885"/>
          </a:xfrm>
          <a:prstGeom prst="rect">
            <a:avLst/>
          </a:prstGeom>
          <a:noFill/>
          <a:ln>
            <a:noFill/>
          </a:ln>
        </p:spPr>
      </p:pic>
      <p:grpSp>
        <p:nvGrpSpPr>
          <p:cNvPr id="454" name="Google Shape;454;p48"/>
          <p:cNvGrpSpPr/>
          <p:nvPr/>
        </p:nvGrpSpPr>
        <p:grpSpPr>
          <a:xfrm>
            <a:off x="5516800" y="1284771"/>
            <a:ext cx="1801850" cy="1173940"/>
            <a:chOff x="10932" y="65771"/>
            <a:chExt cx="2402467" cy="1565253"/>
          </a:xfrm>
        </p:grpSpPr>
        <p:sp>
          <p:nvSpPr>
            <p:cNvPr id="455" name="Google Shape;455;p48"/>
            <p:cNvSpPr txBox="1"/>
            <p:nvPr/>
          </p:nvSpPr>
          <p:spPr>
            <a:xfrm rot="-592460">
              <a:off x="53751" y="256098"/>
              <a:ext cx="2279864" cy="696321"/>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3754">
                  <a:solidFill>
                    <a:srgbClr val="F6F3E4"/>
                  </a:solidFill>
                  <a:latin typeface="Arial"/>
                  <a:ea typeface="Arial"/>
                  <a:cs typeface="Arial"/>
                  <a:sym typeface="Arial"/>
                </a:rPr>
                <a:t>Join</a:t>
              </a:r>
              <a:endParaRPr/>
            </a:p>
          </p:txBody>
        </p:sp>
        <p:sp>
          <p:nvSpPr>
            <p:cNvPr id="456" name="Google Shape;456;p48"/>
            <p:cNvSpPr txBox="1"/>
            <p:nvPr/>
          </p:nvSpPr>
          <p:spPr>
            <a:xfrm rot="-515361">
              <a:off x="299835" y="862848"/>
              <a:ext cx="2079197" cy="61636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3379">
                  <a:solidFill>
                    <a:srgbClr val="F6F3E4"/>
                  </a:solidFill>
                  <a:latin typeface="Arial"/>
                  <a:ea typeface="Arial"/>
                  <a:cs typeface="Arial"/>
                  <a:sym typeface="Arial"/>
                </a:rPr>
                <a:t>Us!</a:t>
              </a:r>
              <a:endParaRPr/>
            </a:p>
          </p:txBody>
        </p:sp>
      </p:grpSp>
      <p:sp>
        <p:nvSpPr>
          <p:cNvPr id="457" name="Google Shape;457;p48"/>
          <p:cNvSpPr txBox="1"/>
          <p:nvPr/>
        </p:nvSpPr>
        <p:spPr>
          <a:xfrm>
            <a:off x="3568284" y="163415"/>
            <a:ext cx="516144" cy="332983"/>
          </a:xfrm>
          <a:prstGeom prst="rect">
            <a:avLst/>
          </a:prstGeom>
          <a:noFill/>
          <a:ln>
            <a:noFill/>
          </a:ln>
        </p:spPr>
        <p:txBody>
          <a:bodyPr spcFirstLastPara="1" wrap="square" lIns="0" tIns="0" rIns="0" bIns="0" anchor="t" anchorCtr="0">
            <a:spAutoFit/>
          </a:bodyPr>
          <a:lstStyle/>
          <a:p>
            <a:pPr marL="0" marR="0" lvl="0" indent="0" algn="ctr" rtl="0">
              <a:lnSpc>
                <a:spcPct val="139979"/>
              </a:lnSpc>
              <a:spcBef>
                <a:spcPts val="0"/>
              </a:spcBef>
              <a:spcAft>
                <a:spcPts val="0"/>
              </a:spcAft>
              <a:buNone/>
            </a:pPr>
            <a:r>
              <a:rPr lang="en-US" sz="1976">
                <a:solidFill>
                  <a:srgbClr val="000000"/>
                </a:solidFill>
                <a:latin typeface="Montserrat"/>
                <a:ea typeface="Montserrat"/>
                <a:cs typeface="Montserrat"/>
                <a:sym typeface="Montserrat"/>
              </a:rPr>
              <a:t>THE</a:t>
            </a:r>
            <a:endParaRPr/>
          </a:p>
        </p:txBody>
      </p:sp>
      <p:sp>
        <p:nvSpPr>
          <p:cNvPr id="458" name="Google Shape;458;p48"/>
          <p:cNvSpPr txBox="1"/>
          <p:nvPr/>
        </p:nvSpPr>
        <p:spPr>
          <a:xfrm>
            <a:off x="2410151" y="305775"/>
            <a:ext cx="4388100" cy="1049700"/>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6819">
                <a:solidFill>
                  <a:srgbClr val="000000"/>
                </a:solidFill>
                <a:latin typeface="Arial"/>
                <a:ea typeface="Arial"/>
                <a:cs typeface="Arial"/>
                <a:sym typeface="Arial"/>
              </a:rPr>
              <a:t>BREATHE</a:t>
            </a:r>
            <a:endParaRPr/>
          </a:p>
        </p:txBody>
      </p:sp>
      <p:sp>
        <p:nvSpPr>
          <p:cNvPr id="459" name="Google Shape;459;p48"/>
          <p:cNvSpPr/>
          <p:nvPr/>
        </p:nvSpPr>
        <p:spPr>
          <a:xfrm>
            <a:off x="4135398" y="288562"/>
            <a:ext cx="2925034" cy="35882"/>
          </a:xfrm>
          <a:custGeom>
            <a:avLst/>
            <a:gdLst/>
            <a:ahLst/>
            <a:cxnLst/>
            <a:rect l="l" t="t" r="r" b="b"/>
            <a:pathLst>
              <a:path w="5694105" h="69850" extrusionOk="0">
                <a:moveTo>
                  <a:pt x="5403275" y="0"/>
                </a:moveTo>
                <a:lnTo>
                  <a:pt x="0" y="0"/>
                </a:lnTo>
                <a:lnTo>
                  <a:pt x="0" y="69850"/>
                </a:lnTo>
                <a:lnTo>
                  <a:pt x="5694105" y="69850"/>
                </a:lnTo>
                <a:lnTo>
                  <a:pt x="5694105" y="0"/>
                </a:lnTo>
                <a:close/>
              </a:path>
            </a:pathLst>
          </a:custGeom>
          <a:solidFill>
            <a:srgbClr val="56A8D7"/>
          </a:solidFill>
          <a:ln>
            <a:noFill/>
          </a:ln>
        </p:spPr>
      </p:sp>
      <p:sp>
        <p:nvSpPr>
          <p:cNvPr id="460" name="Google Shape;460;p48"/>
          <p:cNvSpPr/>
          <p:nvPr/>
        </p:nvSpPr>
        <p:spPr>
          <a:xfrm>
            <a:off x="0" y="6658425"/>
            <a:ext cx="18288033" cy="1345860"/>
          </a:xfrm>
          <a:custGeom>
            <a:avLst/>
            <a:gdLst/>
            <a:ahLst/>
            <a:cxnLst/>
            <a:rect l="l" t="t" r="r" b="b"/>
            <a:pathLst>
              <a:path w="8182565" h="543233" extrusionOk="0">
                <a:moveTo>
                  <a:pt x="0" y="0"/>
                </a:moveTo>
                <a:lnTo>
                  <a:pt x="8182565" y="0"/>
                </a:lnTo>
                <a:lnTo>
                  <a:pt x="8182565" y="543233"/>
                </a:lnTo>
                <a:lnTo>
                  <a:pt x="0" y="543233"/>
                </a:lnTo>
                <a:close/>
              </a:path>
            </a:pathLst>
          </a:custGeom>
          <a:solidFill>
            <a:srgbClr val="56A8D7"/>
          </a:solidFill>
          <a:ln>
            <a:noFill/>
          </a:ln>
        </p:spPr>
      </p:sp>
      <p:pic>
        <p:nvPicPr>
          <p:cNvPr id="461" name="Google Shape;461;p48"/>
          <p:cNvPicPr preferRelativeResize="0"/>
          <p:nvPr/>
        </p:nvPicPr>
        <p:blipFill rotWithShape="1">
          <a:blip r:embed="rId4">
            <a:alphaModFix/>
          </a:blip>
          <a:srcRect l="6815" r="12618"/>
          <a:stretch/>
        </p:blipFill>
        <p:spPr>
          <a:xfrm>
            <a:off x="13942509" y="3369572"/>
            <a:ext cx="4001686" cy="3150742"/>
          </a:xfrm>
          <a:prstGeom prst="rect">
            <a:avLst/>
          </a:prstGeom>
          <a:noFill/>
          <a:ln>
            <a:noFill/>
          </a:ln>
        </p:spPr>
      </p:pic>
      <p:sp>
        <p:nvSpPr>
          <p:cNvPr id="462" name="Google Shape;462;p48"/>
          <p:cNvSpPr/>
          <p:nvPr/>
        </p:nvSpPr>
        <p:spPr>
          <a:xfrm>
            <a:off x="4791213" y="2851439"/>
            <a:ext cx="4091633" cy="482300"/>
          </a:xfrm>
          <a:custGeom>
            <a:avLst/>
            <a:gdLst/>
            <a:ahLst/>
            <a:cxnLst/>
            <a:rect l="l" t="t" r="r" b="b"/>
            <a:pathLst>
              <a:path w="10097242" h="1190210" extrusionOk="0">
                <a:moveTo>
                  <a:pt x="0" y="0"/>
                </a:moveTo>
                <a:lnTo>
                  <a:pt x="0" y="1190210"/>
                </a:lnTo>
                <a:lnTo>
                  <a:pt x="10097242" y="1190210"/>
                </a:lnTo>
                <a:lnTo>
                  <a:pt x="10097242" y="0"/>
                </a:lnTo>
                <a:lnTo>
                  <a:pt x="0" y="0"/>
                </a:lnTo>
                <a:close/>
                <a:moveTo>
                  <a:pt x="10036281" y="1129250"/>
                </a:moveTo>
                <a:lnTo>
                  <a:pt x="59690" y="1129250"/>
                </a:lnTo>
                <a:lnTo>
                  <a:pt x="59690" y="59690"/>
                </a:lnTo>
                <a:lnTo>
                  <a:pt x="10036281" y="59690"/>
                </a:lnTo>
                <a:lnTo>
                  <a:pt x="10036281" y="1129250"/>
                </a:lnTo>
                <a:close/>
              </a:path>
            </a:pathLst>
          </a:custGeom>
          <a:solidFill>
            <a:srgbClr val="56A8D7"/>
          </a:solidFill>
          <a:ln>
            <a:noFill/>
          </a:ln>
        </p:spPr>
      </p:sp>
      <p:sp>
        <p:nvSpPr>
          <p:cNvPr id="463" name="Google Shape;463;p48"/>
          <p:cNvSpPr txBox="1"/>
          <p:nvPr/>
        </p:nvSpPr>
        <p:spPr>
          <a:xfrm>
            <a:off x="4751872" y="2829699"/>
            <a:ext cx="4162494" cy="468630"/>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2757">
                <a:solidFill>
                  <a:srgbClr val="000000"/>
                </a:solidFill>
                <a:latin typeface="Oswald"/>
                <a:ea typeface="Oswald"/>
                <a:cs typeface="Oswald"/>
                <a:sym typeface="Oswald"/>
              </a:rPr>
              <a:t>JOIN IN ONE OF THESE STUDIES</a:t>
            </a:r>
            <a:endParaRPr/>
          </a:p>
        </p:txBody>
      </p:sp>
      <p:sp>
        <p:nvSpPr>
          <p:cNvPr id="464" name="Google Shape;464;p48"/>
          <p:cNvSpPr/>
          <p:nvPr/>
        </p:nvSpPr>
        <p:spPr>
          <a:xfrm>
            <a:off x="8882846" y="3139945"/>
            <a:ext cx="9405154" cy="42806"/>
          </a:xfrm>
          <a:custGeom>
            <a:avLst/>
            <a:gdLst/>
            <a:ahLst/>
            <a:cxnLst/>
            <a:rect l="l" t="t" r="r" b="b"/>
            <a:pathLst>
              <a:path w="15347192" h="69850" extrusionOk="0">
                <a:moveTo>
                  <a:pt x="15056363" y="0"/>
                </a:moveTo>
                <a:lnTo>
                  <a:pt x="0" y="0"/>
                </a:lnTo>
                <a:lnTo>
                  <a:pt x="0" y="69850"/>
                </a:lnTo>
                <a:lnTo>
                  <a:pt x="15347192" y="69850"/>
                </a:lnTo>
                <a:lnTo>
                  <a:pt x="15347192" y="0"/>
                </a:lnTo>
                <a:close/>
              </a:path>
            </a:pathLst>
          </a:custGeom>
          <a:solidFill>
            <a:srgbClr val="56A8D7"/>
          </a:solidFill>
          <a:ln>
            <a:noFill/>
          </a:ln>
        </p:spPr>
      </p:sp>
      <p:sp>
        <p:nvSpPr>
          <p:cNvPr id="465" name="Google Shape;465;p48"/>
          <p:cNvSpPr/>
          <p:nvPr/>
        </p:nvSpPr>
        <p:spPr>
          <a:xfrm>
            <a:off x="3987800" y="9811074"/>
            <a:ext cx="10299700" cy="475926"/>
          </a:xfrm>
          <a:custGeom>
            <a:avLst/>
            <a:gdLst/>
            <a:ahLst/>
            <a:cxnLst/>
            <a:rect l="l" t="t" r="r" b="b"/>
            <a:pathLst>
              <a:path w="3484096" h="160992" extrusionOk="0">
                <a:moveTo>
                  <a:pt x="0" y="0"/>
                </a:moveTo>
                <a:lnTo>
                  <a:pt x="3484096" y="0"/>
                </a:lnTo>
                <a:lnTo>
                  <a:pt x="3484096" y="160992"/>
                </a:lnTo>
                <a:lnTo>
                  <a:pt x="0" y="160992"/>
                </a:lnTo>
                <a:close/>
              </a:path>
            </a:pathLst>
          </a:custGeom>
          <a:solidFill>
            <a:srgbClr val="000000"/>
          </a:solidFill>
          <a:ln>
            <a:noFill/>
          </a:ln>
        </p:spPr>
      </p:sp>
      <p:sp>
        <p:nvSpPr>
          <p:cNvPr id="466" name="Google Shape;466;p48"/>
          <p:cNvSpPr txBox="1"/>
          <p:nvPr/>
        </p:nvSpPr>
        <p:spPr>
          <a:xfrm>
            <a:off x="486576" y="1232425"/>
            <a:ext cx="5532600" cy="1349400"/>
          </a:xfrm>
          <a:prstGeom prst="rect">
            <a:avLst/>
          </a:prstGeom>
          <a:noFill/>
          <a:ln>
            <a:noFill/>
          </a:ln>
        </p:spPr>
        <p:txBody>
          <a:bodyPr spcFirstLastPara="1" wrap="square" lIns="0" tIns="0" rIns="0" bIns="0" anchor="t" anchorCtr="0">
            <a:spAutoFit/>
          </a:bodyPr>
          <a:lstStyle/>
          <a:p>
            <a:pPr marL="0" marR="0" lvl="0" indent="0" algn="ctr" rtl="0">
              <a:lnSpc>
                <a:spcPct val="140005"/>
              </a:lnSpc>
              <a:spcBef>
                <a:spcPts val="0"/>
              </a:spcBef>
              <a:spcAft>
                <a:spcPts val="0"/>
              </a:spcAft>
              <a:buNone/>
            </a:pPr>
            <a:r>
              <a:rPr lang="en-US" sz="8766">
                <a:solidFill>
                  <a:srgbClr val="000000"/>
                </a:solidFill>
                <a:latin typeface="Arial"/>
                <a:ea typeface="Arial"/>
                <a:cs typeface="Arial"/>
                <a:sym typeface="Arial"/>
              </a:rPr>
              <a:t>OUTLOOK</a:t>
            </a:r>
            <a:endParaRPr sz="100"/>
          </a:p>
        </p:txBody>
      </p:sp>
      <p:sp>
        <p:nvSpPr>
          <p:cNvPr id="467" name="Google Shape;467;p48"/>
          <p:cNvSpPr txBox="1"/>
          <p:nvPr/>
        </p:nvSpPr>
        <p:spPr>
          <a:xfrm>
            <a:off x="4325303" y="9857585"/>
            <a:ext cx="9727196" cy="30670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800" b="1">
                <a:solidFill>
                  <a:srgbClr val="FFFFFF"/>
                </a:solidFill>
                <a:latin typeface="Montserrat"/>
                <a:ea typeface="Montserrat"/>
                <a:cs typeface="Montserrat"/>
                <a:sym typeface="Montserrat"/>
              </a:rPr>
              <a:t>REGISTER at: AAPMD.org  or TheBreatheCourses.com</a:t>
            </a:r>
            <a:endParaRPr sz="1800" b="1">
              <a:solidFill>
                <a:srgbClr val="FFFFFF"/>
              </a:solidFill>
              <a:latin typeface="Montserrat"/>
              <a:ea typeface="Montserrat"/>
              <a:cs typeface="Montserrat"/>
              <a:sym typeface="Montserrat"/>
            </a:endParaRPr>
          </a:p>
        </p:txBody>
      </p:sp>
      <p:sp>
        <p:nvSpPr>
          <p:cNvPr id="468" name="Google Shape;468;p48"/>
          <p:cNvSpPr txBox="1"/>
          <p:nvPr/>
        </p:nvSpPr>
        <p:spPr>
          <a:xfrm>
            <a:off x="7674536" y="720999"/>
            <a:ext cx="10113382" cy="1487673"/>
          </a:xfrm>
          <a:prstGeom prst="rect">
            <a:avLst/>
          </a:prstGeom>
          <a:noFill/>
          <a:ln>
            <a:noFill/>
          </a:ln>
        </p:spPr>
        <p:txBody>
          <a:bodyPr spcFirstLastPara="1" wrap="square" lIns="0" tIns="0" rIns="0" bIns="0" anchor="t" anchorCtr="0">
            <a:spAutoFit/>
          </a:bodyPr>
          <a:lstStyle/>
          <a:p>
            <a:pPr marL="0" marR="0" lvl="0" indent="0" algn="l" rtl="0">
              <a:lnSpc>
                <a:spcPct val="133000"/>
              </a:lnSpc>
              <a:spcBef>
                <a:spcPts val="0"/>
              </a:spcBef>
              <a:spcAft>
                <a:spcPts val="0"/>
              </a:spcAft>
              <a:buNone/>
            </a:pPr>
            <a:r>
              <a:rPr lang="en-US" sz="2200">
                <a:solidFill>
                  <a:srgbClr val="000000"/>
                </a:solidFill>
                <a:latin typeface="League Spartan"/>
                <a:ea typeface="League Spartan"/>
                <a:cs typeface="League Spartan"/>
                <a:sym typeface="League Spartan"/>
              </a:rPr>
              <a:t>TAKE A LOOK BACK TO SEE HOW FAR WE HAVE COME, AND PROJECT A LOOK FORWARD AS WE MOVE TOWARDS THE GOAL OF TRUE INTERDISCIPLINARY COLLABORATION ACROSS THE BOARD AMONG ALL OUR COLLEAGUES.</a:t>
            </a:r>
            <a:endParaRPr/>
          </a:p>
        </p:txBody>
      </p:sp>
      <p:sp>
        <p:nvSpPr>
          <p:cNvPr id="469" name="Google Shape;469;p48"/>
          <p:cNvSpPr txBox="1"/>
          <p:nvPr/>
        </p:nvSpPr>
        <p:spPr>
          <a:xfrm>
            <a:off x="15775749" y="2389325"/>
            <a:ext cx="1924800" cy="229800"/>
          </a:xfrm>
          <a:prstGeom prst="rect">
            <a:avLst/>
          </a:prstGeom>
          <a:noFill/>
          <a:ln>
            <a:noFill/>
          </a:ln>
        </p:spPr>
        <p:txBody>
          <a:bodyPr spcFirstLastPara="1" wrap="square" lIns="0" tIns="0" rIns="0" bIns="0" anchor="t" anchorCtr="0">
            <a:spAutoFit/>
          </a:bodyPr>
          <a:lstStyle/>
          <a:p>
            <a:pPr marL="0" marR="0" lvl="0" indent="0" algn="ctr" rtl="0">
              <a:lnSpc>
                <a:spcPct val="140053"/>
              </a:lnSpc>
              <a:spcBef>
                <a:spcPts val="0"/>
              </a:spcBef>
              <a:spcAft>
                <a:spcPts val="0"/>
              </a:spcAft>
              <a:buNone/>
            </a:pPr>
            <a:r>
              <a:rPr lang="en-US" sz="1493">
                <a:solidFill>
                  <a:srgbClr val="000000"/>
                </a:solidFill>
                <a:latin typeface="Arimo"/>
                <a:ea typeface="Arimo"/>
                <a:cs typeface="Arimo"/>
                <a:sym typeface="Arimo"/>
              </a:rPr>
              <a:t>- Dr. Soroush Zaghi</a:t>
            </a:r>
            <a:endParaRPr/>
          </a:p>
        </p:txBody>
      </p:sp>
      <p:sp>
        <p:nvSpPr>
          <p:cNvPr id="470" name="Google Shape;470;p48"/>
          <p:cNvSpPr txBox="1"/>
          <p:nvPr/>
        </p:nvSpPr>
        <p:spPr>
          <a:xfrm>
            <a:off x="10609258" y="4843254"/>
            <a:ext cx="2976165" cy="862754"/>
          </a:xfrm>
          <a:prstGeom prst="rect">
            <a:avLst/>
          </a:prstGeom>
          <a:noFill/>
          <a:ln>
            <a:noFill/>
          </a:ln>
        </p:spPr>
        <p:txBody>
          <a:bodyPr spcFirstLastPara="1" wrap="square" lIns="0" tIns="0" rIns="0" bIns="0" anchor="t" anchorCtr="0">
            <a:spAutoFit/>
          </a:bodyPr>
          <a:lstStyle/>
          <a:p>
            <a:pPr marL="0" marR="0" lvl="0" indent="0" algn="ctr" rtl="0">
              <a:lnSpc>
                <a:spcPct val="139984"/>
              </a:lnSpc>
              <a:spcBef>
                <a:spcPts val="0"/>
              </a:spcBef>
              <a:spcAft>
                <a:spcPts val="0"/>
              </a:spcAft>
              <a:buNone/>
            </a:pPr>
            <a:r>
              <a:rPr lang="en-US" sz="1253">
                <a:solidFill>
                  <a:srgbClr val="000000"/>
                </a:solidFill>
                <a:latin typeface="Montserrat"/>
                <a:ea typeface="Montserrat"/>
                <a:cs typeface="Montserrat"/>
                <a:sym typeface="Montserrat"/>
              </a:rPr>
              <a:t> A non-randomized prospective controlled study using pre- and post- operative sleep studies to evaluate treatment efficacy.</a:t>
            </a:r>
            <a:endParaRPr/>
          </a:p>
        </p:txBody>
      </p:sp>
      <p:sp>
        <p:nvSpPr>
          <p:cNvPr id="471" name="Google Shape;471;p48"/>
          <p:cNvSpPr txBox="1"/>
          <p:nvPr/>
        </p:nvSpPr>
        <p:spPr>
          <a:xfrm>
            <a:off x="10609258" y="4116066"/>
            <a:ext cx="2976165" cy="649747"/>
          </a:xfrm>
          <a:prstGeom prst="rect">
            <a:avLst/>
          </a:prstGeom>
          <a:noFill/>
          <a:ln>
            <a:noFill/>
          </a:ln>
        </p:spPr>
        <p:txBody>
          <a:bodyPr spcFirstLastPara="1" wrap="square" lIns="0" tIns="0" rIns="0" bIns="0" anchor="t" anchorCtr="0">
            <a:spAutoFit/>
          </a:bodyPr>
          <a:lstStyle/>
          <a:p>
            <a:pPr marL="0" marR="0" lvl="0" indent="0" algn="ctr" rtl="0">
              <a:lnSpc>
                <a:spcPct val="120972"/>
              </a:lnSpc>
              <a:spcBef>
                <a:spcPts val="0"/>
              </a:spcBef>
              <a:spcAft>
                <a:spcPts val="0"/>
              </a:spcAft>
              <a:buNone/>
            </a:pPr>
            <a:r>
              <a:rPr lang="en-US" sz="1440">
                <a:solidFill>
                  <a:srgbClr val="000000"/>
                </a:solidFill>
                <a:latin typeface="League Spartan"/>
                <a:ea typeface="League Spartan"/>
                <a:cs typeface="League Spartan"/>
                <a:sym typeface="League Spartan"/>
              </a:rPr>
              <a:t>LINGUAL FRENULOPLASTY AND MYOFUNCTIONAL THERAPY:</a:t>
            </a:r>
            <a:endParaRPr/>
          </a:p>
        </p:txBody>
      </p:sp>
      <p:sp>
        <p:nvSpPr>
          <p:cNvPr id="472" name="Google Shape;472;p48"/>
          <p:cNvSpPr txBox="1"/>
          <p:nvPr/>
        </p:nvSpPr>
        <p:spPr>
          <a:xfrm>
            <a:off x="486572" y="4891987"/>
            <a:ext cx="2827592" cy="643869"/>
          </a:xfrm>
          <a:prstGeom prst="rect">
            <a:avLst/>
          </a:prstGeom>
          <a:noFill/>
          <a:ln>
            <a:noFill/>
          </a:ln>
        </p:spPr>
        <p:txBody>
          <a:bodyPr spcFirstLastPara="1" wrap="square" lIns="0" tIns="0" rIns="0" bIns="0" anchor="t" anchorCtr="0">
            <a:spAutoFit/>
          </a:bodyPr>
          <a:lstStyle/>
          <a:p>
            <a:pPr marL="0" marR="0" lvl="0" indent="0" algn="ctr" rtl="0">
              <a:lnSpc>
                <a:spcPct val="139984"/>
              </a:lnSpc>
              <a:spcBef>
                <a:spcPts val="0"/>
              </a:spcBef>
              <a:spcAft>
                <a:spcPts val="0"/>
              </a:spcAft>
              <a:buNone/>
            </a:pPr>
            <a:r>
              <a:rPr lang="en-US" sz="1253">
                <a:solidFill>
                  <a:srgbClr val="000000"/>
                </a:solidFill>
                <a:latin typeface="Montserrat"/>
                <a:ea typeface="Montserrat"/>
                <a:cs typeface="Montserrat"/>
                <a:sym typeface="Montserrat"/>
              </a:rPr>
              <a:t>A multi-center cross sectional cohort study of time to failure for exclusive nasal breathing.</a:t>
            </a:r>
            <a:endParaRPr/>
          </a:p>
        </p:txBody>
      </p:sp>
      <p:sp>
        <p:nvSpPr>
          <p:cNvPr id="473" name="Google Shape;473;p48"/>
          <p:cNvSpPr txBox="1"/>
          <p:nvPr/>
        </p:nvSpPr>
        <p:spPr>
          <a:xfrm>
            <a:off x="412286" y="4261290"/>
            <a:ext cx="2976165" cy="649747"/>
          </a:xfrm>
          <a:prstGeom prst="rect">
            <a:avLst/>
          </a:prstGeom>
          <a:noFill/>
          <a:ln>
            <a:noFill/>
          </a:ln>
        </p:spPr>
        <p:txBody>
          <a:bodyPr spcFirstLastPara="1" wrap="square" lIns="0" tIns="0" rIns="0" bIns="0" anchor="t" anchorCtr="0">
            <a:spAutoFit/>
          </a:bodyPr>
          <a:lstStyle/>
          <a:p>
            <a:pPr marL="0" marR="0" lvl="0" indent="0" algn="ctr" rtl="0">
              <a:lnSpc>
                <a:spcPct val="120972"/>
              </a:lnSpc>
              <a:spcBef>
                <a:spcPts val="0"/>
              </a:spcBef>
              <a:spcAft>
                <a:spcPts val="0"/>
              </a:spcAft>
              <a:buNone/>
            </a:pPr>
            <a:r>
              <a:rPr lang="en-US" sz="1440">
                <a:solidFill>
                  <a:srgbClr val="000000"/>
                </a:solidFill>
                <a:latin typeface="League Spartan"/>
                <a:ea typeface="League Spartan"/>
                <a:cs typeface="League Spartan"/>
                <a:sym typeface="League Spartan"/>
              </a:rPr>
              <a:t>LIP TAPING AS AN EVALUATION OF NASAL BREATHING:</a:t>
            </a:r>
            <a:endParaRPr/>
          </a:p>
        </p:txBody>
      </p:sp>
      <p:sp>
        <p:nvSpPr>
          <p:cNvPr id="474" name="Google Shape;474;p48"/>
          <p:cNvSpPr txBox="1"/>
          <p:nvPr/>
        </p:nvSpPr>
        <p:spPr>
          <a:xfrm>
            <a:off x="3760341" y="4843254"/>
            <a:ext cx="2819283" cy="862754"/>
          </a:xfrm>
          <a:prstGeom prst="rect">
            <a:avLst/>
          </a:prstGeom>
          <a:noFill/>
          <a:ln>
            <a:noFill/>
          </a:ln>
        </p:spPr>
        <p:txBody>
          <a:bodyPr spcFirstLastPara="1" wrap="square" lIns="0" tIns="0" rIns="0" bIns="0" anchor="t" anchorCtr="0">
            <a:spAutoFit/>
          </a:bodyPr>
          <a:lstStyle/>
          <a:p>
            <a:pPr marL="0" marR="0" lvl="0" indent="0" algn="ctr" rtl="0">
              <a:lnSpc>
                <a:spcPct val="139984"/>
              </a:lnSpc>
              <a:spcBef>
                <a:spcPts val="0"/>
              </a:spcBef>
              <a:spcAft>
                <a:spcPts val="0"/>
              </a:spcAft>
              <a:buNone/>
            </a:pPr>
            <a:r>
              <a:rPr lang="en-US" sz="1253">
                <a:solidFill>
                  <a:srgbClr val="000000"/>
                </a:solidFill>
                <a:latin typeface="Montserrat"/>
                <a:ea typeface="Montserrat"/>
                <a:cs typeface="Montserrat"/>
                <a:sym typeface="Montserrat"/>
              </a:rPr>
              <a:t> A cross-sectional study focusing on the identification of compensations during assessment of tongue mobility.</a:t>
            </a:r>
            <a:endParaRPr/>
          </a:p>
        </p:txBody>
      </p:sp>
      <p:sp>
        <p:nvSpPr>
          <p:cNvPr id="475" name="Google Shape;475;p48"/>
          <p:cNvSpPr txBox="1"/>
          <p:nvPr/>
        </p:nvSpPr>
        <p:spPr>
          <a:xfrm>
            <a:off x="3776643" y="4116066"/>
            <a:ext cx="2786678" cy="649747"/>
          </a:xfrm>
          <a:prstGeom prst="rect">
            <a:avLst/>
          </a:prstGeom>
          <a:noFill/>
          <a:ln>
            <a:noFill/>
          </a:ln>
        </p:spPr>
        <p:txBody>
          <a:bodyPr spcFirstLastPara="1" wrap="square" lIns="0" tIns="0" rIns="0" bIns="0" anchor="t" anchorCtr="0">
            <a:spAutoFit/>
          </a:bodyPr>
          <a:lstStyle/>
          <a:p>
            <a:pPr marL="0" marR="0" lvl="0" indent="0" algn="ctr" rtl="0">
              <a:lnSpc>
                <a:spcPct val="120972"/>
              </a:lnSpc>
              <a:spcBef>
                <a:spcPts val="0"/>
              </a:spcBef>
              <a:spcAft>
                <a:spcPts val="0"/>
              </a:spcAft>
              <a:buNone/>
            </a:pPr>
            <a:r>
              <a:rPr lang="en-US" sz="1440">
                <a:solidFill>
                  <a:srgbClr val="000000"/>
                </a:solidFill>
                <a:latin typeface="League Spartan"/>
                <a:ea typeface="League Spartan"/>
                <a:cs typeface="League Spartan"/>
                <a:sym typeface="League Spartan"/>
              </a:rPr>
              <a:t>WORKING TOWARD A FUNCTIONAL DEFINITION OF ANKYLOGLOSSIA:</a:t>
            </a:r>
            <a:endParaRPr/>
          </a:p>
        </p:txBody>
      </p:sp>
      <p:sp>
        <p:nvSpPr>
          <p:cNvPr id="476" name="Google Shape;476;p48"/>
          <p:cNvSpPr txBox="1"/>
          <p:nvPr/>
        </p:nvSpPr>
        <p:spPr>
          <a:xfrm>
            <a:off x="7134493" y="4727413"/>
            <a:ext cx="3017743" cy="862754"/>
          </a:xfrm>
          <a:prstGeom prst="rect">
            <a:avLst/>
          </a:prstGeom>
          <a:noFill/>
          <a:ln>
            <a:noFill/>
          </a:ln>
        </p:spPr>
        <p:txBody>
          <a:bodyPr spcFirstLastPara="1" wrap="square" lIns="0" tIns="0" rIns="0" bIns="0" anchor="t" anchorCtr="0">
            <a:spAutoFit/>
          </a:bodyPr>
          <a:lstStyle/>
          <a:p>
            <a:pPr marL="0" marR="0" lvl="0" indent="0" algn="ctr" rtl="0">
              <a:lnSpc>
                <a:spcPct val="139984"/>
              </a:lnSpc>
              <a:spcBef>
                <a:spcPts val="0"/>
              </a:spcBef>
              <a:spcAft>
                <a:spcPts val="0"/>
              </a:spcAft>
              <a:buNone/>
            </a:pPr>
            <a:r>
              <a:rPr lang="en-US" sz="1253">
                <a:solidFill>
                  <a:srgbClr val="000000"/>
                </a:solidFill>
                <a:latin typeface="Montserrat"/>
                <a:ea typeface="Montserrat"/>
                <a:cs typeface="Montserrat"/>
                <a:sym typeface="Montserrat"/>
              </a:rPr>
              <a:t>A retrospective and/or prospective study assessing objective outcomes based on CT findings and patient reports.</a:t>
            </a:r>
            <a:endParaRPr/>
          </a:p>
        </p:txBody>
      </p:sp>
      <p:sp>
        <p:nvSpPr>
          <p:cNvPr id="477" name="Google Shape;477;p48"/>
          <p:cNvSpPr txBox="1"/>
          <p:nvPr/>
        </p:nvSpPr>
        <p:spPr>
          <a:xfrm>
            <a:off x="7134493" y="4261290"/>
            <a:ext cx="2976165" cy="432555"/>
          </a:xfrm>
          <a:prstGeom prst="rect">
            <a:avLst/>
          </a:prstGeom>
          <a:noFill/>
          <a:ln>
            <a:noFill/>
          </a:ln>
        </p:spPr>
        <p:txBody>
          <a:bodyPr spcFirstLastPara="1" wrap="square" lIns="0" tIns="0" rIns="0" bIns="0" anchor="t" anchorCtr="0">
            <a:spAutoFit/>
          </a:bodyPr>
          <a:lstStyle/>
          <a:p>
            <a:pPr marL="0" marR="0" lvl="0" indent="0" algn="ctr" rtl="0">
              <a:lnSpc>
                <a:spcPct val="120972"/>
              </a:lnSpc>
              <a:spcBef>
                <a:spcPts val="0"/>
              </a:spcBef>
              <a:spcAft>
                <a:spcPts val="0"/>
              </a:spcAft>
              <a:buNone/>
            </a:pPr>
            <a:r>
              <a:rPr lang="en-US" sz="1440">
                <a:solidFill>
                  <a:srgbClr val="000000"/>
                </a:solidFill>
                <a:latin typeface="League Spartan"/>
                <a:ea typeface="League Spartan"/>
                <a:cs typeface="League Spartan"/>
                <a:sym typeface="League Spartan"/>
              </a:rPr>
              <a:t>DENTAL ORTHOPEDIC REMODELING:</a:t>
            </a:r>
            <a:endParaRPr/>
          </a:p>
        </p:txBody>
      </p:sp>
      <p:sp>
        <p:nvSpPr>
          <p:cNvPr id="478" name="Google Shape;478;p48"/>
          <p:cNvSpPr txBox="1"/>
          <p:nvPr/>
        </p:nvSpPr>
        <p:spPr>
          <a:xfrm>
            <a:off x="14052507" y="2680835"/>
            <a:ext cx="3668700" cy="216600"/>
          </a:xfrm>
          <a:prstGeom prst="rect">
            <a:avLst/>
          </a:prstGeom>
          <a:noFill/>
          <a:ln>
            <a:noFill/>
          </a:ln>
        </p:spPr>
        <p:txBody>
          <a:bodyPr spcFirstLastPara="1" wrap="square" lIns="0" tIns="0" rIns="0" bIns="0" anchor="t" anchorCtr="0">
            <a:spAutoFit/>
          </a:bodyPr>
          <a:lstStyle/>
          <a:p>
            <a:pPr marL="0" marR="0" lvl="0" indent="0" algn="r" rtl="0">
              <a:lnSpc>
                <a:spcPct val="139985"/>
              </a:lnSpc>
              <a:spcBef>
                <a:spcPts val="0"/>
              </a:spcBef>
              <a:spcAft>
                <a:spcPts val="0"/>
              </a:spcAft>
              <a:buNone/>
            </a:pPr>
            <a:r>
              <a:rPr lang="en-US" sz="1408">
                <a:solidFill>
                  <a:srgbClr val="000000"/>
                </a:solidFill>
                <a:latin typeface="Arimo"/>
                <a:ea typeface="Arimo"/>
                <a:cs typeface="Arimo"/>
                <a:sym typeface="Arimo"/>
              </a:rPr>
              <a:t>Medical Director, The Breathe Institute</a:t>
            </a:r>
            <a:endParaRPr/>
          </a:p>
        </p:txBody>
      </p:sp>
      <p:sp>
        <p:nvSpPr>
          <p:cNvPr id="479" name="Google Shape;479;p48"/>
          <p:cNvSpPr txBox="1"/>
          <p:nvPr/>
        </p:nvSpPr>
        <p:spPr>
          <a:xfrm>
            <a:off x="433608" y="8213006"/>
            <a:ext cx="17510587" cy="1323975"/>
          </a:xfrm>
          <a:prstGeom prst="rect">
            <a:avLst/>
          </a:prstGeom>
          <a:noFill/>
          <a:ln>
            <a:noFill/>
          </a:ln>
        </p:spPr>
        <p:txBody>
          <a:bodyPr spcFirstLastPara="1" wrap="square" lIns="0" tIns="0" rIns="0" bIns="0" anchor="t" anchorCtr="0">
            <a:spAutoFit/>
          </a:bodyPr>
          <a:lstStyle/>
          <a:p>
            <a:pPr marL="0" marR="0" lvl="0" indent="0" algn="l" rtl="0">
              <a:lnSpc>
                <a:spcPct val="140026"/>
              </a:lnSpc>
              <a:spcBef>
                <a:spcPts val="0"/>
              </a:spcBef>
              <a:spcAft>
                <a:spcPts val="0"/>
              </a:spcAft>
              <a:buNone/>
            </a:pPr>
            <a:r>
              <a:rPr lang="en-US" sz="1499" b="1">
                <a:solidFill>
                  <a:srgbClr val="000000"/>
                </a:solidFill>
                <a:latin typeface="Montserrat"/>
                <a:ea typeface="Montserrat"/>
                <a:cs typeface="Montserrat"/>
                <a:sym typeface="Montserrat"/>
              </a:rPr>
              <a:t>One major factor that limits the progress we can make is the high degree of confirmation bias that can make it difficult to reach consensus when ideas clash between team members who see the problem from different perspectives. In this session, we will explore biases that are present all around us in clinical practice and real-life, and discuss the role of high-level clinical research in the form of systematic investigation to help us learn, unlearn, rethink, and make new discoveries. Participants will learn about research methods and be invited to participate in one of our IRB-approved research projects, on topics ranging from mouth taping and nasal breathing, tongue-tie surgery, myofunctional therapy, and dental orthopedic remodeling. If you want to get involved in research.</a:t>
            </a:r>
            <a:endParaRPr/>
          </a:p>
        </p:txBody>
      </p:sp>
      <p:sp>
        <p:nvSpPr>
          <p:cNvPr id="480" name="Google Shape;480;p48"/>
          <p:cNvSpPr txBox="1"/>
          <p:nvPr/>
        </p:nvSpPr>
        <p:spPr>
          <a:xfrm>
            <a:off x="433611" y="6682172"/>
            <a:ext cx="17510700" cy="1353900"/>
          </a:xfrm>
          <a:prstGeom prst="rect">
            <a:avLst/>
          </a:prstGeom>
          <a:noFill/>
          <a:ln>
            <a:noFill/>
          </a:ln>
        </p:spPr>
        <p:txBody>
          <a:bodyPr spcFirstLastPara="1" wrap="square" lIns="0" tIns="0" rIns="0" bIns="0" anchor="t" anchorCtr="0">
            <a:spAutoFit/>
          </a:bodyPr>
          <a:lstStyle/>
          <a:p>
            <a:pPr marL="0" marR="0" lvl="0" indent="0" algn="ctr" rtl="0">
              <a:lnSpc>
                <a:spcPct val="121000"/>
              </a:lnSpc>
              <a:spcBef>
                <a:spcPts val="0"/>
              </a:spcBef>
              <a:spcAft>
                <a:spcPts val="0"/>
              </a:spcAft>
              <a:buNone/>
            </a:pPr>
            <a:r>
              <a:rPr lang="en-US" sz="1900" b="1">
                <a:solidFill>
                  <a:srgbClr val="FFFFFF"/>
                </a:solidFill>
                <a:latin typeface="Montserrat"/>
                <a:ea typeface="Montserrat"/>
                <a:cs typeface="Montserrat"/>
                <a:sym typeface="Montserrat"/>
              </a:rPr>
              <a:t>Deepen your understanding of the scientific method/research process </a:t>
            </a:r>
            <a:endParaRPr/>
          </a:p>
          <a:p>
            <a:pPr marL="0" marR="0" lvl="0" indent="0" algn="ctr" rtl="0">
              <a:lnSpc>
                <a:spcPct val="120947"/>
              </a:lnSpc>
              <a:spcBef>
                <a:spcPts val="0"/>
              </a:spcBef>
              <a:spcAft>
                <a:spcPts val="0"/>
              </a:spcAft>
              <a:buNone/>
            </a:pPr>
            <a:r>
              <a:rPr lang="en-US" sz="1900" b="1">
                <a:solidFill>
                  <a:srgbClr val="FFFFFF"/>
                </a:solidFill>
                <a:latin typeface="Montserrat"/>
                <a:ea typeface="Montserrat"/>
                <a:cs typeface="Montserrat"/>
                <a:sym typeface="Montserrat"/>
              </a:rPr>
              <a:t>Become a critical consumer of information / develop critical and analytical thinking </a:t>
            </a:r>
            <a:endParaRPr/>
          </a:p>
          <a:p>
            <a:pPr marL="0" marR="0" lvl="0" indent="0" algn="ctr" rtl="0">
              <a:lnSpc>
                <a:spcPct val="121000"/>
              </a:lnSpc>
              <a:spcBef>
                <a:spcPts val="0"/>
              </a:spcBef>
              <a:spcAft>
                <a:spcPts val="0"/>
              </a:spcAft>
              <a:buNone/>
            </a:pPr>
            <a:r>
              <a:rPr lang="en-US" sz="1900" b="1">
                <a:solidFill>
                  <a:srgbClr val="FFFFFF"/>
                </a:solidFill>
                <a:latin typeface="Montserrat"/>
                <a:ea typeface="Montserrat"/>
                <a:cs typeface="Montserrat"/>
                <a:sym typeface="Montserrat"/>
              </a:rPr>
              <a:t>Propel research forward through a collaborative care pathway with a focus on:</a:t>
            </a:r>
            <a:endParaRPr/>
          </a:p>
          <a:p>
            <a:pPr marL="0" marR="0" lvl="0" indent="0" algn="ctr" rtl="0">
              <a:lnSpc>
                <a:spcPct val="121000"/>
              </a:lnSpc>
              <a:spcBef>
                <a:spcPts val="0"/>
              </a:spcBef>
              <a:spcAft>
                <a:spcPts val="0"/>
              </a:spcAft>
              <a:buNone/>
            </a:pPr>
            <a:r>
              <a:rPr lang="en-US" sz="1900" b="1">
                <a:solidFill>
                  <a:srgbClr val="FFFFFF"/>
                </a:solidFill>
                <a:latin typeface="Montserrat"/>
                <a:ea typeface="Montserrat"/>
                <a:cs typeface="Montserrat"/>
                <a:sym typeface="Montserrat"/>
              </a:rPr>
              <a:t>breathing , tongue posture and tongue-ties, and dental/orthopedic remodeling</a:t>
            </a:r>
            <a:endParaRPr/>
          </a:p>
        </p:txBody>
      </p:sp>
      <p:sp>
        <p:nvSpPr>
          <p:cNvPr id="481" name="Google Shape;481;p48"/>
          <p:cNvSpPr/>
          <p:nvPr/>
        </p:nvSpPr>
        <p:spPr>
          <a:xfrm>
            <a:off x="-4702577" y="3116074"/>
            <a:ext cx="9405154" cy="42806"/>
          </a:xfrm>
          <a:custGeom>
            <a:avLst/>
            <a:gdLst/>
            <a:ahLst/>
            <a:cxnLst/>
            <a:rect l="l" t="t" r="r" b="b"/>
            <a:pathLst>
              <a:path w="15347192" h="69850" extrusionOk="0">
                <a:moveTo>
                  <a:pt x="15056363" y="0"/>
                </a:moveTo>
                <a:lnTo>
                  <a:pt x="0" y="0"/>
                </a:lnTo>
                <a:lnTo>
                  <a:pt x="0" y="69850"/>
                </a:lnTo>
                <a:lnTo>
                  <a:pt x="15347192" y="69850"/>
                </a:lnTo>
                <a:lnTo>
                  <a:pt x="15347192" y="0"/>
                </a:lnTo>
                <a:close/>
              </a:path>
            </a:pathLst>
          </a:custGeom>
          <a:solidFill>
            <a:srgbClr val="56A8D7"/>
          </a:solidFill>
          <a:ln>
            <a:noFill/>
          </a:ln>
        </p:spPr>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5"/>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9"/>
        <p:cNvGrpSpPr/>
        <p:nvPr/>
      </p:nvGrpSpPr>
      <p:grpSpPr>
        <a:xfrm>
          <a:off x="0" y="0"/>
          <a:ext cx="0" cy="0"/>
          <a:chOff x="0" y="0"/>
          <a:chExt cx="0" cy="0"/>
        </a:xfrm>
      </p:grpSpPr>
      <p:sp>
        <p:nvSpPr>
          <p:cNvPr id="490" name="Google Shape;490;p50"/>
          <p:cNvSpPr/>
          <p:nvPr/>
        </p:nvSpPr>
        <p:spPr>
          <a:xfrm>
            <a:off x="12150693" y="8807774"/>
            <a:ext cx="5657850" cy="450526"/>
          </a:xfrm>
          <a:custGeom>
            <a:avLst/>
            <a:gdLst/>
            <a:ahLst/>
            <a:cxnLst/>
            <a:rect l="l" t="t" r="r" b="b"/>
            <a:pathLst>
              <a:path w="1913890" h="152400" extrusionOk="0">
                <a:moveTo>
                  <a:pt x="0" y="0"/>
                </a:moveTo>
                <a:lnTo>
                  <a:pt x="1913890" y="0"/>
                </a:lnTo>
                <a:lnTo>
                  <a:pt x="1913890" y="152400"/>
                </a:lnTo>
                <a:lnTo>
                  <a:pt x="0" y="152400"/>
                </a:lnTo>
                <a:close/>
              </a:path>
            </a:pathLst>
          </a:custGeom>
          <a:solidFill>
            <a:srgbClr val="F5F6F5">
              <a:alpha val="98823"/>
            </a:srgbClr>
          </a:solidFill>
          <a:ln>
            <a:noFill/>
          </a:ln>
        </p:spPr>
      </p:sp>
      <p:sp>
        <p:nvSpPr>
          <p:cNvPr id="491" name="Google Shape;491;p50"/>
          <p:cNvSpPr txBox="1"/>
          <p:nvPr/>
        </p:nvSpPr>
        <p:spPr>
          <a:xfrm>
            <a:off x="12612025" y="6854325"/>
            <a:ext cx="73698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a:solidFill>
                  <a:srgbClr val="2E2E2E"/>
                </a:solidFill>
                <a:latin typeface="Calibri"/>
                <a:ea typeface="Calibri"/>
                <a:cs typeface="Calibri"/>
                <a:sym typeface="Calibri"/>
              </a:rPr>
              <a:t>www.aapmd.org</a:t>
            </a:r>
            <a:endParaRPr sz="3000">
              <a:solidFill>
                <a:srgbClr val="2E2E2E"/>
              </a:solidFill>
              <a:latin typeface="Calibri"/>
              <a:ea typeface="Calibri"/>
              <a:cs typeface="Calibri"/>
              <a:sym typeface="Calibri"/>
            </a:endParaRPr>
          </a:p>
        </p:txBody>
      </p:sp>
      <p:sp>
        <p:nvSpPr>
          <p:cNvPr id="492" name="Google Shape;492;p50"/>
          <p:cNvSpPr txBox="1"/>
          <p:nvPr/>
        </p:nvSpPr>
        <p:spPr>
          <a:xfrm>
            <a:off x="13412575" y="8709788"/>
            <a:ext cx="57687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a:latin typeface="Calibri"/>
                <a:ea typeface="Calibri"/>
                <a:cs typeface="Calibri"/>
                <a:sym typeface="Calibri"/>
              </a:rPr>
              <a:t>info@aapmd.org</a:t>
            </a:r>
            <a:endParaRPr sz="3000">
              <a:latin typeface="Calibri"/>
              <a:ea typeface="Calibri"/>
              <a:cs typeface="Calibri"/>
              <a:sym typeface="Calibri"/>
            </a:endParaRPr>
          </a:p>
        </p:txBody>
      </p:sp>
      <p:sp>
        <p:nvSpPr>
          <p:cNvPr id="493" name="Google Shape;493;p50"/>
          <p:cNvSpPr txBox="1"/>
          <p:nvPr/>
        </p:nvSpPr>
        <p:spPr>
          <a:xfrm>
            <a:off x="4419675" y="383825"/>
            <a:ext cx="631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4180AB"/>
        </a:solidFill>
        <a:effectLst/>
      </p:bgPr>
    </p:bg>
    <p:spTree>
      <p:nvGrpSpPr>
        <p:cNvPr id="1" name="Shape 497"/>
        <p:cNvGrpSpPr/>
        <p:nvPr/>
      </p:nvGrpSpPr>
      <p:grpSpPr>
        <a:xfrm>
          <a:off x="0" y="0"/>
          <a:ext cx="0" cy="0"/>
          <a:chOff x="0" y="0"/>
          <a:chExt cx="0" cy="0"/>
        </a:xfrm>
      </p:grpSpPr>
      <p:sp>
        <p:nvSpPr>
          <p:cNvPr id="498" name="Google Shape;498;p51"/>
          <p:cNvSpPr/>
          <p:nvPr/>
        </p:nvSpPr>
        <p:spPr>
          <a:xfrm>
            <a:off x="-356831" y="9683524"/>
            <a:ext cx="18925742" cy="163153"/>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9" name="Google Shape;499;p51"/>
          <p:cNvPicPr preferRelativeResize="0"/>
          <p:nvPr/>
        </p:nvPicPr>
        <p:blipFill rotWithShape="1">
          <a:blip r:embed="rId3">
            <a:alphaModFix/>
          </a:blip>
          <a:srcRect/>
          <a:stretch/>
        </p:blipFill>
        <p:spPr>
          <a:xfrm>
            <a:off x="1270612" y="2404075"/>
            <a:ext cx="822869" cy="1067505"/>
          </a:xfrm>
          <a:prstGeom prst="rect">
            <a:avLst/>
          </a:prstGeom>
          <a:noFill/>
          <a:ln>
            <a:noFill/>
          </a:ln>
        </p:spPr>
      </p:pic>
      <p:pic>
        <p:nvPicPr>
          <p:cNvPr id="500" name="Google Shape;500;p51"/>
          <p:cNvPicPr preferRelativeResize="0"/>
          <p:nvPr/>
        </p:nvPicPr>
        <p:blipFill rotWithShape="1">
          <a:blip r:embed="rId4">
            <a:alphaModFix/>
          </a:blip>
          <a:srcRect/>
          <a:stretch/>
        </p:blipFill>
        <p:spPr>
          <a:xfrm>
            <a:off x="1337182" y="4254783"/>
            <a:ext cx="689727" cy="1238955"/>
          </a:xfrm>
          <a:prstGeom prst="rect">
            <a:avLst/>
          </a:prstGeom>
          <a:noFill/>
          <a:ln>
            <a:noFill/>
          </a:ln>
        </p:spPr>
      </p:pic>
      <p:pic>
        <p:nvPicPr>
          <p:cNvPr id="501" name="Google Shape;501;p51"/>
          <p:cNvPicPr preferRelativeResize="0"/>
          <p:nvPr/>
        </p:nvPicPr>
        <p:blipFill rotWithShape="1">
          <a:blip r:embed="rId5">
            <a:alphaModFix/>
          </a:blip>
          <a:srcRect/>
          <a:stretch/>
        </p:blipFill>
        <p:spPr>
          <a:xfrm>
            <a:off x="1028700" y="6078762"/>
            <a:ext cx="1306692" cy="1306692"/>
          </a:xfrm>
          <a:prstGeom prst="rect">
            <a:avLst/>
          </a:prstGeom>
          <a:noFill/>
          <a:ln>
            <a:noFill/>
          </a:ln>
        </p:spPr>
      </p:pic>
      <p:sp>
        <p:nvSpPr>
          <p:cNvPr id="502" name="Google Shape;502;p51"/>
          <p:cNvSpPr txBox="1"/>
          <p:nvPr/>
        </p:nvSpPr>
        <p:spPr>
          <a:xfrm>
            <a:off x="2335392" y="623888"/>
            <a:ext cx="13262928" cy="1228725"/>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8000">
                <a:solidFill>
                  <a:srgbClr val="FFFFFF"/>
                </a:solidFill>
                <a:latin typeface="Bebas Neue"/>
                <a:ea typeface="Bebas Neue"/>
                <a:cs typeface="Bebas Neue"/>
                <a:sym typeface="Bebas Neue"/>
              </a:rPr>
              <a:t>IN CONCLUSION</a:t>
            </a:r>
            <a:endParaRPr/>
          </a:p>
        </p:txBody>
      </p:sp>
      <p:sp>
        <p:nvSpPr>
          <p:cNvPr id="503" name="Google Shape;503;p51"/>
          <p:cNvSpPr txBox="1"/>
          <p:nvPr/>
        </p:nvSpPr>
        <p:spPr>
          <a:xfrm>
            <a:off x="2512536" y="2592388"/>
            <a:ext cx="13900557" cy="61468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550">
                <a:solidFill>
                  <a:srgbClr val="FFFFFF"/>
                </a:solidFill>
                <a:latin typeface="Bebas Neue"/>
                <a:ea typeface="Bebas Neue"/>
                <a:cs typeface="Bebas Neue"/>
                <a:sym typeface="Bebas Neue"/>
              </a:rPr>
              <a:t>The muscles of the face, mouth, and throat must be in balance to work together in harmony</a:t>
            </a:r>
            <a:endParaRPr/>
          </a:p>
        </p:txBody>
      </p:sp>
      <p:sp>
        <p:nvSpPr>
          <p:cNvPr id="504" name="Google Shape;504;p51"/>
          <p:cNvSpPr txBox="1"/>
          <p:nvPr/>
        </p:nvSpPr>
        <p:spPr>
          <a:xfrm>
            <a:off x="1298513" y="6361268"/>
            <a:ext cx="16854905" cy="65595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800">
                <a:solidFill>
                  <a:srgbClr val="FFFFFF"/>
                </a:solidFill>
                <a:latin typeface="Bebas Neue"/>
                <a:ea typeface="Bebas Neue"/>
                <a:cs typeface="Bebas Neue"/>
                <a:sym typeface="Bebas Neue"/>
              </a:rPr>
              <a:t>Collaboration with  sleep medicine dentist or physician is vital to address patient's needs</a:t>
            </a:r>
            <a:endParaRPr/>
          </a:p>
        </p:txBody>
      </p:sp>
      <p:sp>
        <p:nvSpPr>
          <p:cNvPr id="505" name="Google Shape;505;p51"/>
          <p:cNvSpPr txBox="1"/>
          <p:nvPr/>
        </p:nvSpPr>
        <p:spPr>
          <a:xfrm>
            <a:off x="2512536" y="4250407"/>
            <a:ext cx="15640882" cy="124333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550">
                <a:solidFill>
                  <a:srgbClr val="FFFFFF"/>
                </a:solidFill>
                <a:latin typeface="Bebas Neue"/>
                <a:ea typeface="Bebas Neue"/>
                <a:cs typeface="Bebas Neue"/>
                <a:sym typeface="Bebas Neue"/>
              </a:rPr>
              <a:t>comprehensive assessment for orofacial myofunctional disorders is necessary to determine if supportive therapy can enhance treatment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16"/>
          <p:cNvPicPr preferRelativeResize="0"/>
          <p:nvPr/>
        </p:nvPicPr>
        <p:blipFill rotWithShape="1">
          <a:blip r:embed="rId3">
            <a:alphaModFix/>
          </a:blip>
          <a:srcRect/>
          <a:stretch/>
        </p:blipFill>
        <p:spPr>
          <a:xfrm>
            <a:off x="10182166" y="10925"/>
            <a:ext cx="2997171" cy="1685909"/>
          </a:xfrm>
          <a:prstGeom prst="rect">
            <a:avLst/>
          </a:prstGeom>
          <a:noFill/>
          <a:ln>
            <a:noFill/>
          </a:ln>
        </p:spPr>
      </p:pic>
      <p:pic>
        <p:nvPicPr>
          <p:cNvPr id="150" name="Google Shape;150;p16"/>
          <p:cNvPicPr preferRelativeResize="0"/>
          <p:nvPr/>
        </p:nvPicPr>
        <p:blipFill rotWithShape="1">
          <a:blip r:embed="rId4">
            <a:alphaModFix/>
          </a:blip>
          <a:srcRect/>
          <a:stretch/>
        </p:blipFill>
        <p:spPr>
          <a:xfrm>
            <a:off x="4735222" y="325375"/>
            <a:ext cx="3583081" cy="1057009"/>
          </a:xfrm>
          <a:prstGeom prst="rect">
            <a:avLst/>
          </a:prstGeom>
          <a:noFill/>
          <a:ln>
            <a:noFill/>
          </a:ln>
        </p:spPr>
      </p:pic>
      <p:sp>
        <p:nvSpPr>
          <p:cNvPr id="151" name="Google Shape;151;p16"/>
          <p:cNvSpPr/>
          <p:nvPr/>
        </p:nvSpPr>
        <p:spPr>
          <a:xfrm>
            <a:off x="-3429000" y="1493382"/>
            <a:ext cx="24418628" cy="2253217"/>
          </a:xfrm>
          <a:custGeom>
            <a:avLst/>
            <a:gdLst/>
            <a:ahLst/>
            <a:cxnLst/>
            <a:rect l="l" t="t" r="r" b="b"/>
            <a:pathLst>
              <a:path w="5439592" h="501936" extrusionOk="0">
                <a:moveTo>
                  <a:pt x="0" y="0"/>
                </a:moveTo>
                <a:lnTo>
                  <a:pt x="5439592" y="0"/>
                </a:lnTo>
                <a:lnTo>
                  <a:pt x="5439592" y="501936"/>
                </a:lnTo>
                <a:lnTo>
                  <a:pt x="0" y="501936"/>
                </a:lnTo>
                <a:close/>
              </a:path>
            </a:pathLst>
          </a:custGeom>
          <a:solidFill>
            <a:srgbClr val="414562"/>
          </a:solidFill>
          <a:ln>
            <a:noFill/>
          </a:ln>
        </p:spPr>
      </p:sp>
      <p:sp>
        <p:nvSpPr>
          <p:cNvPr id="153" name="Google Shape;153;p16"/>
          <p:cNvSpPr txBox="1"/>
          <p:nvPr/>
        </p:nvSpPr>
        <p:spPr>
          <a:xfrm>
            <a:off x="2175901" y="2720264"/>
            <a:ext cx="14518954" cy="952500"/>
          </a:xfrm>
          <a:prstGeom prst="rect">
            <a:avLst/>
          </a:prstGeom>
          <a:noFill/>
          <a:ln>
            <a:noFill/>
          </a:ln>
        </p:spPr>
        <p:txBody>
          <a:bodyPr spcFirstLastPara="1" wrap="square" lIns="0" tIns="0" rIns="0" bIns="0" anchor="t" anchorCtr="0">
            <a:spAutoFit/>
          </a:bodyPr>
          <a:lstStyle/>
          <a:p>
            <a:pPr marL="0" marR="0" lvl="0" indent="0" algn="ctr" rtl="0">
              <a:lnSpc>
                <a:spcPct val="119987"/>
              </a:lnSpc>
              <a:spcBef>
                <a:spcPts val="0"/>
              </a:spcBef>
              <a:spcAft>
                <a:spcPts val="0"/>
              </a:spcAft>
              <a:buNone/>
            </a:pPr>
            <a:r>
              <a:rPr lang="en-US" sz="3162">
                <a:solidFill>
                  <a:srgbClr val="76D3DE"/>
                </a:solidFill>
                <a:latin typeface="DM Sans"/>
                <a:ea typeface="DM Sans"/>
                <a:cs typeface="DM Sans"/>
                <a:sym typeface="DM Sans"/>
              </a:rPr>
              <a:t>Highlighting local community interdisciplinary practitioner groups and </a:t>
            </a:r>
            <a:endParaRPr/>
          </a:p>
          <a:p>
            <a:pPr marL="0" marR="0" lvl="0" indent="0" algn="ctr" rtl="0">
              <a:lnSpc>
                <a:spcPct val="119987"/>
              </a:lnSpc>
              <a:spcBef>
                <a:spcPts val="0"/>
              </a:spcBef>
              <a:spcAft>
                <a:spcPts val="0"/>
              </a:spcAft>
              <a:buNone/>
            </a:pPr>
            <a:r>
              <a:rPr lang="en-US" sz="3162">
                <a:solidFill>
                  <a:srgbClr val="76D3DE"/>
                </a:solidFill>
                <a:latin typeface="DM Sans"/>
                <a:ea typeface="DM Sans"/>
                <a:cs typeface="DM Sans"/>
                <a:sym typeface="DM Sans"/>
              </a:rPr>
              <a:t>developing best practices for collaboration.</a:t>
            </a:r>
            <a:endParaRPr/>
          </a:p>
        </p:txBody>
      </p:sp>
      <p:sp>
        <p:nvSpPr>
          <p:cNvPr id="154" name="Google Shape;154;p16"/>
          <p:cNvSpPr txBox="1"/>
          <p:nvPr/>
        </p:nvSpPr>
        <p:spPr>
          <a:xfrm>
            <a:off x="3008353" y="1732901"/>
            <a:ext cx="12271294" cy="991436"/>
          </a:xfrm>
          <a:prstGeom prst="rect">
            <a:avLst/>
          </a:prstGeom>
          <a:noFill/>
          <a:ln>
            <a:noFill/>
          </a:ln>
        </p:spPr>
        <p:txBody>
          <a:bodyPr spcFirstLastPara="1" wrap="square" lIns="0" tIns="0" rIns="0" bIns="0" anchor="t" anchorCtr="0">
            <a:spAutoFit/>
          </a:bodyPr>
          <a:lstStyle/>
          <a:p>
            <a:pPr marL="0" marR="0" lvl="0" indent="0" algn="ctr" rtl="0">
              <a:lnSpc>
                <a:spcPct val="104999"/>
              </a:lnSpc>
              <a:spcBef>
                <a:spcPts val="0"/>
              </a:spcBef>
              <a:spcAft>
                <a:spcPts val="0"/>
              </a:spcAft>
              <a:buNone/>
            </a:pPr>
            <a:r>
              <a:rPr lang="en-US" sz="7161" b="1">
                <a:solidFill>
                  <a:srgbClr val="FFFFFF"/>
                </a:solidFill>
                <a:latin typeface="Roboto"/>
                <a:ea typeface="Roboto"/>
                <a:cs typeface="Roboto"/>
                <a:sym typeface="Roboto"/>
              </a:rPr>
              <a:t>LIAISONS</a:t>
            </a:r>
            <a:endParaRPr/>
          </a:p>
        </p:txBody>
      </p:sp>
      <p:sp>
        <p:nvSpPr>
          <p:cNvPr id="155" name="Google Shape;155;p16"/>
          <p:cNvSpPr txBox="1"/>
          <p:nvPr/>
        </p:nvSpPr>
        <p:spPr>
          <a:xfrm>
            <a:off x="9116546" y="621424"/>
            <a:ext cx="318832" cy="464911"/>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pPr>
            <a:r>
              <a:rPr lang="en-US" sz="3059" b="1">
                <a:solidFill>
                  <a:srgbClr val="414562"/>
                </a:solidFill>
                <a:latin typeface="DM Sans"/>
                <a:ea typeface="DM Sans"/>
                <a:cs typeface="DM Sans"/>
                <a:sym typeface="DM Sans"/>
              </a:rPr>
              <a:t>+</a:t>
            </a:r>
            <a:endParaRPr/>
          </a:p>
        </p:txBody>
      </p:sp>
      <p:grpSp>
        <p:nvGrpSpPr>
          <p:cNvPr id="156" name="Google Shape;156;p16"/>
          <p:cNvGrpSpPr/>
          <p:nvPr/>
        </p:nvGrpSpPr>
        <p:grpSpPr>
          <a:xfrm>
            <a:off x="655443" y="1384109"/>
            <a:ext cx="2810037" cy="1830244"/>
            <a:chOff x="17178" y="103354"/>
            <a:chExt cx="3746716" cy="2440325"/>
          </a:xfrm>
        </p:grpSpPr>
        <p:sp>
          <p:nvSpPr>
            <p:cNvPr id="157" name="Google Shape;157;p16"/>
            <p:cNvSpPr txBox="1"/>
            <p:nvPr/>
          </p:nvSpPr>
          <p:spPr>
            <a:xfrm rot="-592460">
              <a:off x="83889" y="400187"/>
              <a:ext cx="3555594" cy="108516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5855">
                  <a:solidFill>
                    <a:srgbClr val="F6F3E4"/>
                  </a:solidFill>
                  <a:latin typeface="Arial"/>
                  <a:ea typeface="Arial"/>
                  <a:cs typeface="Arial"/>
                  <a:sym typeface="Arial"/>
                </a:rPr>
                <a:t>join</a:t>
              </a:r>
              <a:endParaRPr/>
            </a:p>
          </p:txBody>
        </p:sp>
        <p:sp>
          <p:nvSpPr>
            <p:cNvPr id="158" name="Google Shape;158;p16"/>
            <p:cNvSpPr txBox="1"/>
            <p:nvPr/>
          </p:nvSpPr>
          <p:spPr>
            <a:xfrm rot="-515361">
              <a:off x="467003" y="1336975"/>
              <a:ext cx="3242641" cy="96999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5270">
                  <a:solidFill>
                    <a:srgbClr val="F6F3E4"/>
                  </a:solidFill>
                  <a:latin typeface="Arial"/>
                  <a:ea typeface="Arial"/>
                  <a:cs typeface="Arial"/>
                  <a:sym typeface="Arial"/>
                </a:rPr>
                <a:t>us</a:t>
              </a:r>
              <a:endParaRPr/>
            </a:p>
          </p:txBody>
        </p:sp>
      </p:grpSp>
      <p:sp>
        <p:nvSpPr>
          <p:cNvPr id="159" name="Google Shape;159;p16"/>
          <p:cNvSpPr txBox="1"/>
          <p:nvPr/>
        </p:nvSpPr>
        <p:spPr>
          <a:xfrm>
            <a:off x="1028699" y="4137510"/>
            <a:ext cx="14441455" cy="2949205"/>
          </a:xfrm>
          <a:prstGeom prst="rect">
            <a:avLst/>
          </a:prstGeom>
          <a:noFill/>
          <a:ln>
            <a:noFill/>
          </a:ln>
        </p:spPr>
        <p:txBody>
          <a:bodyPr spcFirstLastPara="1" wrap="square" lIns="0" tIns="0" rIns="0" bIns="0" anchor="t" anchorCtr="0">
            <a:spAutoFit/>
          </a:bodyPr>
          <a:lstStyle/>
          <a:p>
            <a:pPr marL="0" marR="0" lvl="0" indent="0" algn="l" rtl="0">
              <a:lnSpc>
                <a:spcPct val="139992"/>
              </a:lnSpc>
              <a:spcBef>
                <a:spcPts val="0"/>
              </a:spcBef>
              <a:spcAft>
                <a:spcPts val="0"/>
              </a:spcAft>
              <a:buNone/>
            </a:pPr>
            <a:r>
              <a:rPr lang="en-US" sz="2738" b="1" dirty="0">
                <a:solidFill>
                  <a:srgbClr val="000000"/>
                </a:solidFill>
                <a:latin typeface="Public Sans"/>
                <a:ea typeface="Public Sans"/>
                <a:cs typeface="Public Sans"/>
                <a:sym typeface="Public Sans"/>
              </a:rPr>
              <a:t>THE AAPMD LIAISONS ARE A SELECT GROUP OF HEALTHCARE PROFESSIONALS WHO ARE ARDENTLY EXCITED ABOUT AIRWAY HEALTH, TASKED TO HELP SPREAD THE WORD ABOUT THE AAPMD’S MISSION AND LEARNING OPPORTUNITIES, SUCH AS THE UPCOMING 2023 COLLABORATION CURES SUMMIT SEPTEMBER 2024, LOCATION TBD. </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9"/>
        <p:cNvGrpSpPr/>
        <p:nvPr/>
      </p:nvGrpSpPr>
      <p:grpSpPr>
        <a:xfrm>
          <a:off x="0" y="0"/>
          <a:ext cx="0" cy="0"/>
          <a:chOff x="0" y="0"/>
          <a:chExt cx="0" cy="0"/>
        </a:xfrm>
      </p:grpSpPr>
      <p:sp>
        <p:nvSpPr>
          <p:cNvPr id="510" name="Google Shape;510;p52"/>
          <p:cNvSpPr txBox="1"/>
          <p:nvPr/>
        </p:nvSpPr>
        <p:spPr>
          <a:xfrm>
            <a:off x="4591862" y="1368315"/>
            <a:ext cx="9104275" cy="3044713"/>
          </a:xfrm>
          <a:prstGeom prst="rect">
            <a:avLst/>
          </a:prstGeom>
          <a:noFill/>
          <a:ln>
            <a:noFill/>
          </a:ln>
        </p:spPr>
        <p:txBody>
          <a:bodyPr spcFirstLastPara="1" wrap="square" lIns="0" tIns="0" rIns="0" bIns="0" anchor="t" anchorCtr="0">
            <a:spAutoFit/>
          </a:bodyPr>
          <a:lstStyle/>
          <a:p>
            <a:pPr marL="0" marR="0" lvl="0" indent="0" algn="ctr" rtl="0">
              <a:lnSpc>
                <a:spcPct val="140007"/>
              </a:lnSpc>
              <a:spcBef>
                <a:spcPts val="0"/>
              </a:spcBef>
              <a:spcAft>
                <a:spcPts val="0"/>
              </a:spcAft>
              <a:buNone/>
            </a:pPr>
            <a:r>
              <a:rPr lang="en-US" sz="8401" b="1">
                <a:solidFill>
                  <a:srgbClr val="FFFFFF"/>
                </a:solidFill>
                <a:latin typeface="Alegreya Sans SC"/>
                <a:ea typeface="Alegreya Sans SC"/>
                <a:cs typeface="Alegreya Sans SC"/>
                <a:sym typeface="Alegreya Sans SC"/>
              </a:rPr>
              <a:t>When you Know </a:t>
            </a:r>
            <a:endParaRPr/>
          </a:p>
          <a:p>
            <a:pPr marL="0" marR="0" lvl="0" indent="0" algn="ctr" rtl="0">
              <a:lnSpc>
                <a:spcPct val="140007"/>
              </a:lnSpc>
              <a:spcBef>
                <a:spcPts val="0"/>
              </a:spcBef>
              <a:spcAft>
                <a:spcPts val="0"/>
              </a:spcAft>
              <a:buNone/>
            </a:pPr>
            <a:r>
              <a:rPr lang="en-US" sz="8401" b="1">
                <a:solidFill>
                  <a:srgbClr val="FFFFFF"/>
                </a:solidFill>
                <a:latin typeface="Alegreya Sans SC"/>
                <a:ea typeface="Alegreya Sans SC"/>
                <a:cs typeface="Alegreya Sans SC"/>
                <a:sym typeface="Alegreya Sans SC"/>
              </a:rPr>
              <a:t>better</a:t>
            </a:r>
            <a:r>
              <a:rPr lang="en-US" sz="8401">
                <a:solidFill>
                  <a:srgbClr val="FFFFFF"/>
                </a:solidFill>
                <a:latin typeface="Alegreya Sans SC Thin"/>
                <a:ea typeface="Alegreya Sans SC Thin"/>
                <a:cs typeface="Alegreya Sans SC Thin"/>
                <a:sym typeface="Alegreya Sans SC Thin"/>
              </a:rPr>
              <a:t> </a:t>
            </a:r>
            <a:r>
              <a:rPr lang="en-US" sz="8401" b="1">
                <a:solidFill>
                  <a:srgbClr val="FFFFFF"/>
                </a:solidFill>
                <a:latin typeface="Alegreya Sans SC"/>
                <a:ea typeface="Alegreya Sans SC"/>
                <a:cs typeface="Alegreya Sans SC"/>
                <a:sym typeface="Alegreya Sans SC"/>
              </a:rPr>
              <a:t>you</a:t>
            </a:r>
            <a:r>
              <a:rPr lang="en-US" sz="8401">
                <a:solidFill>
                  <a:srgbClr val="FFFFFF"/>
                </a:solidFill>
                <a:latin typeface="Alegreya Sans SC Thin"/>
                <a:ea typeface="Alegreya Sans SC Thin"/>
                <a:cs typeface="Alegreya Sans SC Thin"/>
                <a:sym typeface="Alegreya Sans SC Thin"/>
              </a:rPr>
              <a:t> </a:t>
            </a:r>
            <a:r>
              <a:rPr lang="en-US" sz="8401" b="1">
                <a:solidFill>
                  <a:srgbClr val="FFFFFF"/>
                </a:solidFill>
                <a:latin typeface="Alegreya Sans SC"/>
                <a:ea typeface="Alegreya Sans SC"/>
                <a:cs typeface="Alegreya Sans SC"/>
                <a:sym typeface="Alegreya Sans SC"/>
              </a:rPr>
              <a:t>do better</a:t>
            </a:r>
            <a:endParaRPr/>
          </a:p>
        </p:txBody>
      </p:sp>
      <p:sp>
        <p:nvSpPr>
          <p:cNvPr id="511" name="Google Shape;511;p52"/>
          <p:cNvSpPr txBox="1"/>
          <p:nvPr/>
        </p:nvSpPr>
        <p:spPr>
          <a:xfrm>
            <a:off x="8178302" y="6668467"/>
            <a:ext cx="1931400" cy="325500"/>
          </a:xfrm>
          <a:prstGeom prst="rect">
            <a:avLst/>
          </a:prstGeom>
          <a:noFill/>
          <a:ln>
            <a:noFill/>
          </a:ln>
        </p:spPr>
        <p:txBody>
          <a:bodyPr spcFirstLastPara="1" wrap="square" lIns="0" tIns="0" rIns="0" bIns="0" anchor="t" anchorCtr="0">
            <a:spAutoFit/>
          </a:bodyPr>
          <a:lstStyle/>
          <a:p>
            <a:pPr marL="0" marR="0" lvl="0" indent="0" algn="ctr" rtl="0">
              <a:lnSpc>
                <a:spcPct val="140018"/>
              </a:lnSpc>
              <a:spcBef>
                <a:spcPts val="0"/>
              </a:spcBef>
              <a:spcAft>
                <a:spcPts val="0"/>
              </a:spcAft>
              <a:buNone/>
            </a:pPr>
            <a:r>
              <a:rPr lang="en-US" sz="2114">
                <a:solidFill>
                  <a:srgbClr val="FFFFFF"/>
                </a:solidFill>
                <a:latin typeface="Montserrat"/>
                <a:ea typeface="Montserrat"/>
                <a:cs typeface="Montserrat"/>
                <a:sym typeface="Montserrat"/>
              </a:rPr>
              <a:t>Maya Angelou</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7"/>
          <p:cNvPicPr preferRelativeResize="0"/>
          <p:nvPr/>
        </p:nvPicPr>
        <p:blipFill rotWithShape="1">
          <a:blip r:embed="rId3">
            <a:alphaModFix/>
          </a:blip>
          <a:srcRect t="1016" b="15717"/>
          <a:stretch/>
        </p:blipFill>
        <p:spPr>
          <a:xfrm>
            <a:off x="11811000" y="3886788"/>
            <a:ext cx="5639352" cy="2649043"/>
          </a:xfrm>
          <a:prstGeom prst="rect">
            <a:avLst/>
          </a:prstGeom>
          <a:noFill/>
          <a:ln>
            <a:noFill/>
          </a:ln>
        </p:spPr>
      </p:pic>
      <p:pic>
        <p:nvPicPr>
          <p:cNvPr id="165" name="Google Shape;165;p17"/>
          <p:cNvPicPr preferRelativeResize="0"/>
          <p:nvPr/>
        </p:nvPicPr>
        <p:blipFill rotWithShape="1">
          <a:blip r:embed="rId4">
            <a:alphaModFix/>
          </a:blip>
          <a:srcRect/>
          <a:stretch/>
        </p:blipFill>
        <p:spPr>
          <a:xfrm>
            <a:off x="10182166" y="10925"/>
            <a:ext cx="2997171" cy="1685909"/>
          </a:xfrm>
          <a:prstGeom prst="rect">
            <a:avLst/>
          </a:prstGeom>
          <a:noFill/>
          <a:ln>
            <a:noFill/>
          </a:ln>
        </p:spPr>
      </p:pic>
      <p:pic>
        <p:nvPicPr>
          <p:cNvPr id="166" name="Google Shape;166;p17"/>
          <p:cNvPicPr preferRelativeResize="0"/>
          <p:nvPr/>
        </p:nvPicPr>
        <p:blipFill rotWithShape="1">
          <a:blip r:embed="rId5">
            <a:alphaModFix/>
          </a:blip>
          <a:srcRect/>
          <a:stretch/>
        </p:blipFill>
        <p:spPr>
          <a:xfrm>
            <a:off x="4735222" y="325375"/>
            <a:ext cx="3583081" cy="1057009"/>
          </a:xfrm>
          <a:prstGeom prst="rect">
            <a:avLst/>
          </a:prstGeom>
          <a:noFill/>
          <a:ln>
            <a:noFill/>
          </a:ln>
        </p:spPr>
      </p:pic>
      <p:sp>
        <p:nvSpPr>
          <p:cNvPr id="167" name="Google Shape;167;p17"/>
          <p:cNvSpPr/>
          <p:nvPr/>
        </p:nvSpPr>
        <p:spPr>
          <a:xfrm>
            <a:off x="-176879" y="1510460"/>
            <a:ext cx="18464879" cy="1703838"/>
          </a:xfrm>
          <a:custGeom>
            <a:avLst/>
            <a:gdLst/>
            <a:ahLst/>
            <a:cxnLst/>
            <a:rect l="l" t="t" r="r" b="b"/>
            <a:pathLst>
              <a:path w="5439592" h="501936" extrusionOk="0">
                <a:moveTo>
                  <a:pt x="0" y="0"/>
                </a:moveTo>
                <a:lnTo>
                  <a:pt x="5439592" y="0"/>
                </a:lnTo>
                <a:lnTo>
                  <a:pt x="5439592" y="501936"/>
                </a:lnTo>
                <a:lnTo>
                  <a:pt x="0" y="501936"/>
                </a:lnTo>
                <a:close/>
              </a:path>
            </a:pathLst>
          </a:custGeom>
          <a:solidFill>
            <a:srgbClr val="414562"/>
          </a:solidFill>
          <a:ln>
            <a:noFill/>
          </a:ln>
        </p:spPr>
      </p:sp>
      <p:sp>
        <p:nvSpPr>
          <p:cNvPr id="168" name="Google Shape;168;p17"/>
          <p:cNvSpPr txBox="1"/>
          <p:nvPr/>
        </p:nvSpPr>
        <p:spPr>
          <a:xfrm>
            <a:off x="642559" y="3886788"/>
            <a:ext cx="10560617" cy="2966085"/>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100" b="1">
                <a:solidFill>
                  <a:srgbClr val="000000"/>
                </a:solidFill>
                <a:latin typeface="DM Sans"/>
                <a:ea typeface="DM Sans"/>
                <a:cs typeface="DM Sans"/>
                <a:sym typeface="DM Sans"/>
              </a:rPr>
              <a:t>The AAPMD Liaisons volunteer committee</a:t>
            </a:r>
            <a:r>
              <a:rPr lang="en-US" sz="2100">
                <a:solidFill>
                  <a:srgbClr val="000000"/>
                </a:solidFill>
                <a:latin typeface="DM Sans"/>
                <a:ea typeface="DM Sans"/>
                <a:cs typeface="DM Sans"/>
                <a:sym typeface="DM Sans"/>
              </a:rPr>
              <a:t> are thrilled to be working with The Breathe Institute to build collaborative teams all around the world! 0ur collective goal is to further the knowledge base, build relationships with the community, and deliver a collaborative approach for optimal patient care. Through active participation, and inspiring demonstrations of initiative and motivation, our AAPMD Airway Liaison Chapter Presidents have shown their ability to effect positive change in their  practices and communities by bringing together and collaborating with other seasoned and emerging leaders in the field.</a:t>
            </a:r>
            <a:endParaRPr/>
          </a:p>
        </p:txBody>
      </p:sp>
      <p:sp>
        <p:nvSpPr>
          <p:cNvPr id="169" name="Google Shape;169;p17"/>
          <p:cNvSpPr txBox="1"/>
          <p:nvPr/>
        </p:nvSpPr>
        <p:spPr>
          <a:xfrm>
            <a:off x="3197620" y="2577256"/>
            <a:ext cx="14518954" cy="478374"/>
          </a:xfrm>
          <a:prstGeom prst="rect">
            <a:avLst/>
          </a:prstGeom>
          <a:noFill/>
          <a:ln>
            <a:noFill/>
          </a:ln>
        </p:spPr>
        <p:txBody>
          <a:bodyPr spcFirstLastPara="1" wrap="square" lIns="0" tIns="0" rIns="0" bIns="0" anchor="t" anchorCtr="0">
            <a:spAutoFit/>
          </a:bodyPr>
          <a:lstStyle/>
          <a:p>
            <a:pPr marL="0" marR="0" lvl="0" indent="0" algn="ctr" rtl="0">
              <a:lnSpc>
                <a:spcPct val="119987"/>
              </a:lnSpc>
              <a:spcBef>
                <a:spcPts val="0"/>
              </a:spcBef>
              <a:spcAft>
                <a:spcPts val="0"/>
              </a:spcAft>
              <a:buNone/>
            </a:pPr>
            <a:r>
              <a:rPr lang="en-US" sz="3162">
                <a:solidFill>
                  <a:srgbClr val="76D3DE"/>
                </a:solidFill>
                <a:latin typeface="DM Sans"/>
                <a:ea typeface="DM Sans"/>
                <a:cs typeface="DM Sans"/>
                <a:sym typeface="DM Sans"/>
              </a:rPr>
              <a:t>GLOBAL VIRTUAL NETWORK &amp; STUDY COLLABORATIVE LED BY AAPMD LIAISONS</a:t>
            </a:r>
            <a:endParaRPr/>
          </a:p>
        </p:txBody>
      </p:sp>
      <p:sp>
        <p:nvSpPr>
          <p:cNvPr id="170" name="Google Shape;170;p17"/>
          <p:cNvSpPr txBox="1"/>
          <p:nvPr/>
        </p:nvSpPr>
        <p:spPr>
          <a:xfrm>
            <a:off x="3008353" y="1732901"/>
            <a:ext cx="12271294" cy="991436"/>
          </a:xfrm>
          <a:prstGeom prst="rect">
            <a:avLst/>
          </a:prstGeom>
          <a:noFill/>
          <a:ln>
            <a:noFill/>
          </a:ln>
        </p:spPr>
        <p:txBody>
          <a:bodyPr spcFirstLastPara="1" wrap="square" lIns="0" tIns="0" rIns="0" bIns="0" anchor="t" anchorCtr="0">
            <a:spAutoFit/>
          </a:bodyPr>
          <a:lstStyle/>
          <a:p>
            <a:pPr marL="0" marR="0" lvl="0" indent="0" algn="ctr" rtl="0">
              <a:lnSpc>
                <a:spcPct val="104999"/>
              </a:lnSpc>
              <a:spcBef>
                <a:spcPts val="0"/>
              </a:spcBef>
              <a:spcAft>
                <a:spcPts val="0"/>
              </a:spcAft>
              <a:buNone/>
            </a:pPr>
            <a:r>
              <a:rPr lang="en-US" sz="7161" b="1">
                <a:solidFill>
                  <a:srgbClr val="FFFFFF"/>
                </a:solidFill>
                <a:latin typeface="Roboto"/>
                <a:ea typeface="Roboto"/>
                <a:cs typeface="Roboto"/>
                <a:sym typeface="Roboto"/>
              </a:rPr>
              <a:t>AIRWAY CoLAB</a:t>
            </a:r>
            <a:endParaRPr/>
          </a:p>
        </p:txBody>
      </p:sp>
      <p:sp>
        <p:nvSpPr>
          <p:cNvPr id="171" name="Google Shape;171;p17"/>
          <p:cNvSpPr txBox="1"/>
          <p:nvPr/>
        </p:nvSpPr>
        <p:spPr>
          <a:xfrm>
            <a:off x="9116546" y="621424"/>
            <a:ext cx="318832" cy="464911"/>
          </a:xfrm>
          <a:prstGeom prst="rect">
            <a:avLst/>
          </a:prstGeom>
          <a:noFill/>
          <a:ln>
            <a:noFill/>
          </a:ln>
        </p:spPr>
        <p:txBody>
          <a:bodyPr spcFirstLastPara="1" wrap="square" lIns="0" tIns="0" rIns="0" bIns="0" anchor="t" anchorCtr="0">
            <a:spAutoFit/>
          </a:bodyPr>
          <a:lstStyle/>
          <a:p>
            <a:pPr marL="0" marR="0" lvl="0" indent="0" algn="l" rtl="0">
              <a:lnSpc>
                <a:spcPct val="120006"/>
              </a:lnSpc>
              <a:spcBef>
                <a:spcPts val="0"/>
              </a:spcBef>
              <a:spcAft>
                <a:spcPts val="0"/>
              </a:spcAft>
              <a:buNone/>
            </a:pPr>
            <a:r>
              <a:rPr lang="en-US" sz="3059" b="1">
                <a:solidFill>
                  <a:srgbClr val="414562"/>
                </a:solidFill>
                <a:latin typeface="DM Sans"/>
                <a:ea typeface="DM Sans"/>
                <a:cs typeface="DM Sans"/>
                <a:sym typeface="DM Sans"/>
              </a:rPr>
              <a:t>+</a:t>
            </a:r>
            <a:endParaRPr/>
          </a:p>
        </p:txBody>
      </p:sp>
      <p:grpSp>
        <p:nvGrpSpPr>
          <p:cNvPr id="172" name="Google Shape;172;p17"/>
          <p:cNvGrpSpPr/>
          <p:nvPr/>
        </p:nvGrpSpPr>
        <p:grpSpPr>
          <a:xfrm>
            <a:off x="655443" y="1384109"/>
            <a:ext cx="2810037" cy="1830244"/>
            <a:chOff x="17178" y="103354"/>
            <a:chExt cx="3746716" cy="2440325"/>
          </a:xfrm>
        </p:grpSpPr>
        <p:sp>
          <p:nvSpPr>
            <p:cNvPr id="173" name="Google Shape;173;p17"/>
            <p:cNvSpPr txBox="1"/>
            <p:nvPr/>
          </p:nvSpPr>
          <p:spPr>
            <a:xfrm rot="-592460">
              <a:off x="83889" y="400187"/>
              <a:ext cx="3555594" cy="108516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5855">
                  <a:solidFill>
                    <a:srgbClr val="F6F3E4"/>
                  </a:solidFill>
                  <a:latin typeface="Arial"/>
                  <a:ea typeface="Arial"/>
                  <a:cs typeface="Arial"/>
                  <a:sym typeface="Arial"/>
                </a:rPr>
                <a:t>join</a:t>
              </a:r>
              <a:endParaRPr/>
            </a:p>
          </p:txBody>
        </p:sp>
        <p:sp>
          <p:nvSpPr>
            <p:cNvPr id="174" name="Google Shape;174;p17"/>
            <p:cNvSpPr txBox="1"/>
            <p:nvPr/>
          </p:nvSpPr>
          <p:spPr>
            <a:xfrm rot="-515361">
              <a:off x="467003" y="1336975"/>
              <a:ext cx="3242641" cy="969997"/>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5270">
                  <a:solidFill>
                    <a:srgbClr val="F6F3E4"/>
                  </a:solidFill>
                  <a:latin typeface="Arial"/>
                  <a:ea typeface="Arial"/>
                  <a:cs typeface="Arial"/>
                  <a:sym typeface="Arial"/>
                </a:rPr>
                <a:t>us</a:t>
              </a:r>
              <a:endParaRPr/>
            </a:p>
          </p:txBody>
        </p:sp>
      </p:grpSp>
      <p:sp>
        <p:nvSpPr>
          <p:cNvPr id="175" name="Google Shape;175;p17"/>
          <p:cNvSpPr txBox="1"/>
          <p:nvPr/>
        </p:nvSpPr>
        <p:spPr>
          <a:xfrm>
            <a:off x="810456" y="7090200"/>
            <a:ext cx="15626700" cy="30384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endParaRPr sz="2100" b="1" u="sng">
              <a:latin typeface="Public Sans"/>
              <a:ea typeface="Public Sans"/>
              <a:cs typeface="Public Sans"/>
              <a:sym typeface="Public Sans"/>
            </a:endParaRPr>
          </a:p>
          <a:p>
            <a:pPr marL="0" marR="0" lvl="0" indent="0" algn="l" rtl="0">
              <a:lnSpc>
                <a:spcPct val="140000"/>
              </a:lnSpc>
              <a:spcBef>
                <a:spcPts val="0"/>
              </a:spcBef>
              <a:spcAft>
                <a:spcPts val="0"/>
              </a:spcAft>
              <a:buNone/>
            </a:pPr>
            <a:r>
              <a:rPr lang="en-US" sz="2100" b="1" u="sng">
                <a:solidFill>
                  <a:srgbClr val="000000"/>
                </a:solidFill>
                <a:latin typeface="Public Sans"/>
                <a:ea typeface="Public Sans"/>
                <a:cs typeface="Public Sans"/>
                <a:sym typeface="Public Sans"/>
              </a:rPr>
              <a:t>OUR MISSION IS ACCOMPLISHED BY:</a:t>
            </a:r>
            <a:endParaRPr sz="2100" b="1" u="sng">
              <a:solidFill>
                <a:srgbClr val="000000"/>
              </a:solidFill>
              <a:latin typeface="Public Sans"/>
              <a:ea typeface="Public Sans"/>
              <a:cs typeface="Public Sans"/>
              <a:sym typeface="Public Sans"/>
            </a:endParaRPr>
          </a:p>
          <a:p>
            <a:pPr marL="453390" marR="0" lvl="1" indent="-226695" algn="l" rtl="0">
              <a:lnSpc>
                <a:spcPct val="140000"/>
              </a:lnSpc>
              <a:spcBef>
                <a:spcPts val="0"/>
              </a:spcBef>
              <a:spcAft>
                <a:spcPts val="0"/>
              </a:spcAft>
              <a:buClr>
                <a:srgbClr val="000000"/>
              </a:buClr>
              <a:buSzPts val="2100"/>
              <a:buFont typeface="Arial"/>
              <a:buChar char="•"/>
            </a:pPr>
            <a:r>
              <a:rPr lang="en-US" sz="2100" b="1" i="0" u="none" strike="noStrike" cap="none">
                <a:solidFill>
                  <a:srgbClr val="000000"/>
                </a:solidFill>
                <a:latin typeface="Public Sans"/>
                <a:ea typeface="Public Sans"/>
                <a:cs typeface="Public Sans"/>
                <a:sym typeface="Public Sans"/>
              </a:rPr>
              <a:t>RECRUITMENT, RESOURCES, AND EDUCATION FOR LIKE-MINDED PROVIDERS</a:t>
            </a:r>
            <a:endParaRPr/>
          </a:p>
          <a:p>
            <a:pPr marL="453390" marR="0" lvl="1" indent="-226695" algn="l" rtl="0">
              <a:lnSpc>
                <a:spcPct val="140000"/>
              </a:lnSpc>
              <a:spcBef>
                <a:spcPts val="0"/>
              </a:spcBef>
              <a:spcAft>
                <a:spcPts val="0"/>
              </a:spcAft>
              <a:buClr>
                <a:srgbClr val="000000"/>
              </a:buClr>
              <a:buSzPts val="2100"/>
              <a:buFont typeface="Arial"/>
              <a:buChar char="•"/>
            </a:pPr>
            <a:r>
              <a:rPr lang="en-US" sz="2100" b="1" i="0" u="none" strike="noStrike" cap="none">
                <a:solidFill>
                  <a:srgbClr val="000000"/>
                </a:solidFill>
                <a:latin typeface="Public Sans"/>
                <a:ea typeface="Public Sans"/>
                <a:cs typeface="Public Sans"/>
                <a:sym typeface="Public Sans"/>
              </a:rPr>
              <a:t>DEVELOPMENT OF AN EDUCATED REFERRAL NETWORK</a:t>
            </a:r>
            <a:endParaRPr/>
          </a:p>
          <a:p>
            <a:pPr marL="453390" marR="0" lvl="1" indent="-226695" algn="l" rtl="0">
              <a:lnSpc>
                <a:spcPct val="140000"/>
              </a:lnSpc>
              <a:spcBef>
                <a:spcPts val="0"/>
              </a:spcBef>
              <a:spcAft>
                <a:spcPts val="0"/>
              </a:spcAft>
              <a:buClr>
                <a:srgbClr val="000000"/>
              </a:buClr>
              <a:buSzPts val="2100"/>
              <a:buFont typeface="Arial"/>
              <a:buChar char="•"/>
            </a:pPr>
            <a:r>
              <a:rPr lang="en-US" sz="2100" b="1" i="0" u="none" strike="noStrike" cap="none">
                <a:solidFill>
                  <a:srgbClr val="000000"/>
                </a:solidFill>
                <a:latin typeface="Public Sans"/>
                <a:ea typeface="Public Sans"/>
                <a:cs typeface="Public Sans"/>
                <a:sym typeface="Public Sans"/>
              </a:rPr>
              <a:t>IMPROVED COMMUNICATION METHODS FOR INTERDISCIPLINARY CARE TEAMS</a:t>
            </a:r>
            <a:endParaRPr/>
          </a:p>
          <a:p>
            <a:pPr marL="453390" marR="0" lvl="1" indent="-226695" algn="l" rtl="0">
              <a:lnSpc>
                <a:spcPct val="140000"/>
              </a:lnSpc>
              <a:spcBef>
                <a:spcPts val="0"/>
              </a:spcBef>
              <a:spcAft>
                <a:spcPts val="0"/>
              </a:spcAft>
              <a:buClr>
                <a:srgbClr val="000000"/>
              </a:buClr>
              <a:buSzPts val="2100"/>
              <a:buFont typeface="Arial"/>
              <a:buChar char="•"/>
            </a:pPr>
            <a:r>
              <a:rPr lang="en-US" sz="2100" b="1" i="0" u="none" strike="noStrike" cap="none">
                <a:solidFill>
                  <a:srgbClr val="000000"/>
                </a:solidFill>
                <a:latin typeface="Public Sans"/>
                <a:ea typeface="Public Sans"/>
                <a:cs typeface="Public Sans"/>
                <a:sym typeface="Public Sans"/>
              </a:rPr>
              <a:t>COLLABORATION ON PATIENT CASES</a:t>
            </a:r>
            <a:endParaRPr/>
          </a:p>
          <a:p>
            <a:pPr marL="453390" marR="0" lvl="1" indent="-226695" algn="l" rtl="0">
              <a:lnSpc>
                <a:spcPct val="140000"/>
              </a:lnSpc>
              <a:spcBef>
                <a:spcPts val="0"/>
              </a:spcBef>
              <a:spcAft>
                <a:spcPts val="0"/>
              </a:spcAft>
              <a:buClr>
                <a:srgbClr val="000000"/>
              </a:buClr>
              <a:buSzPts val="2100"/>
              <a:buFont typeface="Arial"/>
              <a:buChar char="•"/>
            </a:pPr>
            <a:r>
              <a:rPr lang="en-US" sz="2100" b="1" i="0" u="none" strike="noStrike" cap="none">
                <a:solidFill>
                  <a:srgbClr val="000000"/>
                </a:solidFill>
                <a:latin typeface="Public Sans"/>
                <a:ea typeface="Public Sans"/>
                <a:cs typeface="Public Sans"/>
                <a:sym typeface="Public Sans"/>
              </a:rPr>
              <a:t>ADVOCACY AND AWARENESS FOR THE PUBLIC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180AB"/>
        </a:solidFill>
        <a:effectLst/>
      </p:bgPr>
    </p:bg>
    <p:spTree>
      <p:nvGrpSpPr>
        <p:cNvPr id="1" name="Shape 179"/>
        <p:cNvGrpSpPr/>
        <p:nvPr/>
      </p:nvGrpSpPr>
      <p:grpSpPr>
        <a:xfrm>
          <a:off x="0" y="0"/>
          <a:ext cx="0" cy="0"/>
          <a:chOff x="0" y="0"/>
          <a:chExt cx="0" cy="0"/>
        </a:xfrm>
      </p:grpSpPr>
      <p:sp>
        <p:nvSpPr>
          <p:cNvPr id="180" name="Google Shape;180;p18"/>
          <p:cNvSpPr txBox="1"/>
          <p:nvPr/>
        </p:nvSpPr>
        <p:spPr>
          <a:xfrm>
            <a:off x="1593612" y="4867108"/>
            <a:ext cx="15665688" cy="3143250"/>
          </a:xfrm>
          <a:prstGeom prst="rect">
            <a:avLst/>
          </a:prstGeom>
          <a:noFill/>
          <a:ln>
            <a:noFill/>
          </a:ln>
        </p:spPr>
        <p:txBody>
          <a:bodyPr spcFirstLastPara="1" wrap="square" lIns="0" tIns="0" rIns="0" bIns="0" anchor="t" anchorCtr="0">
            <a:spAutoFit/>
          </a:bodyPr>
          <a:lstStyle/>
          <a:p>
            <a:pPr marL="0" marR="0" lvl="0" indent="0" algn="r" rtl="0">
              <a:lnSpc>
                <a:spcPct val="119994"/>
              </a:lnSpc>
              <a:spcBef>
                <a:spcPts val="0"/>
              </a:spcBef>
              <a:spcAft>
                <a:spcPts val="0"/>
              </a:spcAft>
              <a:buNone/>
            </a:pPr>
            <a:r>
              <a:rPr lang="en-US" sz="11263" b="1">
                <a:solidFill>
                  <a:srgbClr val="FFFFFF"/>
                </a:solidFill>
                <a:latin typeface="Open Sans"/>
                <a:ea typeface="Open Sans"/>
                <a:cs typeface="Open Sans"/>
                <a:sym typeface="Open Sans"/>
              </a:rPr>
              <a:t>PRESENTING</a:t>
            </a:r>
            <a:endParaRPr/>
          </a:p>
          <a:p>
            <a:pPr marL="0" marR="0" lvl="0" indent="0" algn="r" rtl="0">
              <a:lnSpc>
                <a:spcPct val="119993"/>
              </a:lnSpc>
              <a:spcBef>
                <a:spcPts val="0"/>
              </a:spcBef>
              <a:spcAft>
                <a:spcPts val="0"/>
              </a:spcAft>
              <a:buNone/>
            </a:pPr>
            <a:r>
              <a:rPr lang="en-US" sz="9363" b="1">
                <a:solidFill>
                  <a:srgbClr val="FFFFFF"/>
                </a:solidFill>
                <a:latin typeface="Open Sans"/>
                <a:ea typeface="Open Sans"/>
                <a:cs typeface="Open Sans"/>
                <a:sym typeface="Open Sans"/>
              </a:rPr>
              <a:t>TO LOCAL PROVIDERS</a:t>
            </a:r>
            <a:endParaRPr/>
          </a:p>
        </p:txBody>
      </p:sp>
      <p:cxnSp>
        <p:nvCxnSpPr>
          <p:cNvPr id="181" name="Google Shape;181;p18"/>
          <p:cNvCxnSpPr/>
          <p:nvPr/>
        </p:nvCxnSpPr>
        <p:spPr>
          <a:xfrm>
            <a:off x="-208170" y="1630568"/>
            <a:ext cx="7374961" cy="0"/>
          </a:xfrm>
          <a:prstGeom prst="straightConnector1">
            <a:avLst/>
          </a:prstGeom>
          <a:noFill/>
          <a:ln w="47625" cap="rnd" cmpd="sng">
            <a:solidFill>
              <a:srgbClr val="FFFFFF"/>
            </a:solidFill>
            <a:prstDash val="solid"/>
            <a:round/>
            <a:headEnd type="none" w="sm" len="sm"/>
            <a:tailEnd type="none" w="sm" len="sm"/>
          </a:ln>
        </p:spPr>
      </p:cxnSp>
      <p:cxnSp>
        <p:nvCxnSpPr>
          <p:cNvPr id="182" name="Google Shape;182;p18"/>
          <p:cNvCxnSpPr/>
          <p:nvPr/>
        </p:nvCxnSpPr>
        <p:spPr>
          <a:xfrm>
            <a:off x="10913039" y="1630568"/>
            <a:ext cx="7374961" cy="0"/>
          </a:xfrm>
          <a:prstGeom prst="straightConnector1">
            <a:avLst/>
          </a:prstGeom>
          <a:noFill/>
          <a:ln w="47625" cap="rnd" cmpd="sng">
            <a:solidFill>
              <a:srgbClr val="FFFFFF"/>
            </a:solidFill>
            <a:prstDash val="solid"/>
            <a:round/>
            <a:headEnd type="none" w="sm" len="sm"/>
            <a:tailEnd type="none" w="sm" len="sm"/>
          </a:ln>
        </p:spPr>
      </p:cxnSp>
      <p:pic>
        <p:nvPicPr>
          <p:cNvPr id="183" name="Google Shape;183;p18"/>
          <p:cNvPicPr preferRelativeResize="0"/>
          <p:nvPr/>
        </p:nvPicPr>
        <p:blipFill rotWithShape="1">
          <a:blip r:embed="rId3">
            <a:alphaModFix/>
          </a:blip>
          <a:srcRect/>
          <a:stretch/>
        </p:blipFill>
        <p:spPr>
          <a:xfrm>
            <a:off x="7271566" y="1122163"/>
            <a:ext cx="3452135" cy="101681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180AB"/>
        </a:solidFill>
        <a:effectLst/>
      </p:bgPr>
    </p:bg>
    <p:spTree>
      <p:nvGrpSpPr>
        <p:cNvPr id="1" name="Shape 187"/>
        <p:cNvGrpSpPr/>
        <p:nvPr/>
      </p:nvGrpSpPr>
      <p:grpSpPr>
        <a:xfrm>
          <a:off x="0" y="0"/>
          <a:ext cx="0" cy="0"/>
          <a:chOff x="0" y="0"/>
          <a:chExt cx="0" cy="0"/>
        </a:xfrm>
      </p:grpSpPr>
      <p:sp>
        <p:nvSpPr>
          <p:cNvPr id="188" name="Google Shape;188;p19"/>
          <p:cNvSpPr/>
          <p:nvPr/>
        </p:nvSpPr>
        <p:spPr>
          <a:xfrm>
            <a:off x="-381000" y="0"/>
            <a:ext cx="12037305" cy="12018046"/>
          </a:xfrm>
          <a:custGeom>
            <a:avLst/>
            <a:gdLst/>
            <a:ahLst/>
            <a:cxnLst/>
            <a:rect l="l" t="t" r="r" b="b"/>
            <a:pathLst>
              <a:path w="6350000" h="6339840" extrusionOk="0">
                <a:moveTo>
                  <a:pt x="6350000" y="6339840"/>
                </a:moveTo>
                <a:lnTo>
                  <a:pt x="0" y="6339840"/>
                </a:lnTo>
                <a:lnTo>
                  <a:pt x="0" y="0"/>
                </a:lnTo>
                <a:close/>
              </a:path>
            </a:pathLst>
          </a:custGeom>
          <a:solidFill>
            <a:srgbClr val="F7F9F8"/>
          </a:solidFill>
          <a:ln>
            <a:noFill/>
          </a:ln>
        </p:spPr>
      </p:sp>
      <p:sp>
        <p:nvSpPr>
          <p:cNvPr id="189" name="Google Shape;189;p19"/>
          <p:cNvSpPr/>
          <p:nvPr/>
        </p:nvSpPr>
        <p:spPr>
          <a:xfrm>
            <a:off x="6731677" y="3424703"/>
            <a:ext cx="10925003" cy="76200"/>
          </a:xfrm>
          <a:prstGeom prst="rect">
            <a:avLst/>
          </a:prstGeom>
          <a:solidFill>
            <a:srgbClr val="231F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9"/>
          <p:cNvSpPr/>
          <p:nvPr/>
        </p:nvSpPr>
        <p:spPr>
          <a:xfrm>
            <a:off x="1267576" y="1393953"/>
            <a:ext cx="6291858" cy="6291832"/>
          </a:xfrm>
          <a:custGeom>
            <a:avLst/>
            <a:gdLst/>
            <a:ahLst/>
            <a:cxnLst/>
            <a:rect l="l" t="t" r="r" b="b"/>
            <a:pathLst>
              <a:path w="6350000" h="6349974" extrusionOk="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FFFFFF"/>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9"/>
          <p:cNvSpPr txBox="1"/>
          <p:nvPr/>
        </p:nvSpPr>
        <p:spPr>
          <a:xfrm>
            <a:off x="8306965" y="908496"/>
            <a:ext cx="10445164" cy="1132840"/>
          </a:xfrm>
          <a:prstGeom prst="rect">
            <a:avLst/>
          </a:prstGeom>
          <a:noFill/>
          <a:ln>
            <a:noFill/>
          </a:ln>
        </p:spPr>
        <p:txBody>
          <a:bodyPr spcFirstLastPara="1" wrap="square" lIns="0" tIns="0" rIns="0" bIns="0" anchor="t" anchorCtr="0">
            <a:spAutoFit/>
          </a:bodyPr>
          <a:lstStyle/>
          <a:p>
            <a:pPr marL="0" marR="0" lvl="0" indent="0" algn="l" rtl="0">
              <a:lnSpc>
                <a:spcPct val="98000"/>
              </a:lnSpc>
              <a:spcBef>
                <a:spcPts val="0"/>
              </a:spcBef>
              <a:spcAft>
                <a:spcPts val="0"/>
              </a:spcAft>
              <a:buNone/>
            </a:pPr>
            <a:r>
              <a:rPr lang="en-US" sz="8500" b="1">
                <a:solidFill>
                  <a:srgbClr val="FFFFFF"/>
                </a:solidFill>
                <a:latin typeface="Bebas Neue"/>
                <a:ea typeface="Bebas Neue"/>
                <a:cs typeface="Bebas Neue"/>
                <a:sym typeface="Bebas Neue"/>
              </a:rPr>
              <a:t>YOUR NAME</a:t>
            </a:r>
            <a:endParaRPr/>
          </a:p>
        </p:txBody>
      </p:sp>
      <p:sp>
        <p:nvSpPr>
          <p:cNvPr id="192" name="Google Shape;192;p19"/>
          <p:cNvSpPr txBox="1"/>
          <p:nvPr/>
        </p:nvSpPr>
        <p:spPr>
          <a:xfrm>
            <a:off x="8306965" y="1999197"/>
            <a:ext cx="9207825" cy="657225"/>
          </a:xfrm>
          <a:prstGeom prst="rect">
            <a:avLst/>
          </a:prstGeom>
          <a:noFill/>
          <a:ln>
            <a:noFill/>
          </a:ln>
        </p:spPr>
        <p:txBody>
          <a:bodyPr spcFirstLastPara="1" wrap="square" lIns="0" tIns="0" rIns="0" bIns="0" anchor="t" anchorCtr="0">
            <a:spAutoFit/>
          </a:bodyPr>
          <a:lstStyle/>
          <a:p>
            <a:pPr marL="0" marR="0" lvl="0" indent="0" algn="l" rtl="0">
              <a:lnSpc>
                <a:spcPct val="110000"/>
              </a:lnSpc>
              <a:spcBef>
                <a:spcPts val="0"/>
              </a:spcBef>
              <a:spcAft>
                <a:spcPts val="0"/>
              </a:spcAft>
              <a:buNone/>
            </a:pPr>
            <a:r>
              <a:rPr lang="en-US" sz="4500" b="1">
                <a:solidFill>
                  <a:srgbClr val="FFFFFF"/>
                </a:solidFill>
                <a:latin typeface="Bebas Neue"/>
                <a:ea typeface="Bebas Neue"/>
                <a:cs typeface="Bebas Neue"/>
                <a:sym typeface="Bebas Neue"/>
              </a:rPr>
              <a:t>CREDENTIALS /TITLE</a:t>
            </a:r>
            <a:endParaRPr/>
          </a:p>
        </p:txBody>
      </p:sp>
      <p:sp>
        <p:nvSpPr>
          <p:cNvPr id="193" name="Google Shape;193;p19"/>
          <p:cNvSpPr txBox="1"/>
          <p:nvPr/>
        </p:nvSpPr>
        <p:spPr>
          <a:xfrm>
            <a:off x="8456476" y="4579748"/>
            <a:ext cx="9207825" cy="2472055"/>
          </a:xfrm>
          <a:prstGeom prst="rect">
            <a:avLst/>
          </a:prstGeom>
          <a:noFill/>
          <a:ln>
            <a:noFill/>
          </a:ln>
        </p:spPr>
        <p:txBody>
          <a:bodyPr spcFirstLastPara="1" wrap="square" lIns="0" tIns="0" rIns="0" bIns="0" anchor="t" anchorCtr="0">
            <a:spAutoFit/>
          </a:bodyPr>
          <a:lstStyle/>
          <a:p>
            <a:pPr marL="0" marR="0" lvl="0" indent="0" algn="l" rtl="0">
              <a:lnSpc>
                <a:spcPct val="139964"/>
              </a:lnSpc>
              <a:spcBef>
                <a:spcPts val="0"/>
              </a:spcBef>
              <a:spcAft>
                <a:spcPts val="0"/>
              </a:spcAft>
              <a:buNone/>
            </a:pPr>
            <a:r>
              <a:rPr lang="en-US" sz="2800">
                <a:solidFill>
                  <a:srgbClr val="231F1D"/>
                </a:solidFill>
                <a:latin typeface="Arial"/>
                <a:ea typeface="Arial"/>
                <a:cs typeface="Arial"/>
                <a:sym typeface="Arial"/>
              </a:rPr>
              <a:t>-</a:t>
            </a:r>
            <a:endParaRPr/>
          </a:p>
          <a:p>
            <a:pPr marL="0" marR="0" lvl="0" indent="0" algn="l" rtl="0">
              <a:lnSpc>
                <a:spcPct val="140014"/>
              </a:lnSpc>
              <a:spcBef>
                <a:spcPts val="0"/>
              </a:spcBef>
              <a:spcAft>
                <a:spcPts val="0"/>
              </a:spcAft>
              <a:buNone/>
            </a:pPr>
            <a:r>
              <a:rPr lang="en-US" sz="2799">
                <a:solidFill>
                  <a:srgbClr val="231F1D"/>
                </a:solidFill>
                <a:latin typeface="Arial"/>
                <a:ea typeface="Arial"/>
                <a:cs typeface="Arial"/>
                <a:sym typeface="Arial"/>
              </a:rPr>
              <a:t>-</a:t>
            </a:r>
            <a:endParaRPr/>
          </a:p>
          <a:p>
            <a:pPr marL="0" marR="0" lvl="0" indent="0" algn="l" rtl="0">
              <a:lnSpc>
                <a:spcPct val="140014"/>
              </a:lnSpc>
              <a:spcBef>
                <a:spcPts val="0"/>
              </a:spcBef>
              <a:spcAft>
                <a:spcPts val="0"/>
              </a:spcAft>
              <a:buNone/>
            </a:pPr>
            <a:r>
              <a:rPr lang="en-US" sz="2799">
                <a:solidFill>
                  <a:srgbClr val="231F1D"/>
                </a:solidFill>
                <a:latin typeface="Arial"/>
                <a:ea typeface="Arial"/>
                <a:cs typeface="Arial"/>
                <a:sym typeface="Arial"/>
              </a:rPr>
              <a:t>-</a:t>
            </a:r>
            <a:endParaRPr/>
          </a:p>
          <a:p>
            <a:pPr marL="0" marR="0" lvl="0" indent="0" algn="l" rtl="0">
              <a:lnSpc>
                <a:spcPct val="140014"/>
              </a:lnSpc>
              <a:spcBef>
                <a:spcPts val="0"/>
              </a:spcBef>
              <a:spcAft>
                <a:spcPts val="0"/>
              </a:spcAft>
              <a:buNone/>
            </a:pPr>
            <a:r>
              <a:rPr lang="en-US" sz="2799">
                <a:solidFill>
                  <a:srgbClr val="231F1D"/>
                </a:solidFill>
                <a:latin typeface="Arial"/>
                <a:ea typeface="Arial"/>
                <a:cs typeface="Arial"/>
                <a:sym typeface="Arial"/>
              </a:rPr>
              <a:t>-</a:t>
            </a:r>
            <a:endParaRPr/>
          </a:p>
          <a:p>
            <a:pPr marL="0" marR="0" lvl="0" indent="0" algn="l" rtl="0">
              <a:lnSpc>
                <a:spcPct val="140014"/>
              </a:lnSpc>
              <a:spcBef>
                <a:spcPts val="0"/>
              </a:spcBef>
              <a:spcAft>
                <a:spcPts val="0"/>
              </a:spcAft>
              <a:buNone/>
            </a:pPr>
            <a:r>
              <a:rPr lang="en-US" sz="2799">
                <a:solidFill>
                  <a:srgbClr val="231F1D"/>
                </a:solidFill>
                <a:latin typeface="Arial"/>
                <a:ea typeface="Arial"/>
                <a:cs typeface="Arial"/>
                <a:sym typeface="Arial"/>
              </a:rPr>
              <a:t>-</a:t>
            </a:r>
            <a:endParaRPr/>
          </a:p>
        </p:txBody>
      </p:sp>
      <p:sp>
        <p:nvSpPr>
          <p:cNvPr id="194" name="Google Shape;194;p19"/>
          <p:cNvSpPr txBox="1"/>
          <p:nvPr/>
        </p:nvSpPr>
        <p:spPr>
          <a:xfrm>
            <a:off x="8448856" y="3765637"/>
            <a:ext cx="9207825" cy="428625"/>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None/>
            </a:pPr>
            <a:r>
              <a:rPr lang="en-US" sz="2800">
                <a:solidFill>
                  <a:srgbClr val="FFFFFF"/>
                </a:solidFill>
                <a:latin typeface="Arial"/>
                <a:ea typeface="Arial"/>
                <a:cs typeface="Arial"/>
                <a:sym typeface="Arial"/>
              </a:rPr>
              <a:t>BIO</a:t>
            </a:r>
            <a:endParaRPr/>
          </a:p>
        </p:txBody>
      </p:sp>
      <p:sp>
        <p:nvSpPr>
          <p:cNvPr id="195" name="Google Shape;195;p19"/>
          <p:cNvSpPr txBox="1"/>
          <p:nvPr/>
        </p:nvSpPr>
        <p:spPr>
          <a:xfrm>
            <a:off x="8456476" y="8180792"/>
            <a:ext cx="9207825" cy="398780"/>
          </a:xfrm>
          <a:prstGeom prst="rect">
            <a:avLst/>
          </a:prstGeom>
          <a:noFill/>
          <a:ln>
            <a:noFill/>
          </a:ln>
        </p:spPr>
        <p:txBody>
          <a:bodyPr spcFirstLastPara="1" wrap="square" lIns="0" tIns="0" rIns="0" bIns="0" anchor="t" anchorCtr="0">
            <a:spAutoFit/>
          </a:bodyPr>
          <a:lstStyle/>
          <a:p>
            <a:pPr marL="0" marR="0" lvl="0" indent="0" algn="l" rtl="0">
              <a:lnSpc>
                <a:spcPct val="178833"/>
              </a:lnSpc>
              <a:spcBef>
                <a:spcPts val="0"/>
              </a:spcBef>
              <a:spcAft>
                <a:spcPts val="0"/>
              </a:spcAft>
              <a:buNone/>
            </a:pPr>
            <a:endParaRPr sz="1800">
              <a:solidFill>
                <a:schemeClr val="dk1"/>
              </a:solidFill>
              <a:latin typeface="Calibri"/>
              <a:ea typeface="Calibri"/>
              <a:cs typeface="Calibri"/>
              <a:sym typeface="Calibri"/>
            </a:endParaRPr>
          </a:p>
        </p:txBody>
      </p:sp>
      <p:sp>
        <p:nvSpPr>
          <p:cNvPr id="196" name="Google Shape;196;p19"/>
          <p:cNvSpPr txBox="1"/>
          <p:nvPr/>
        </p:nvSpPr>
        <p:spPr>
          <a:xfrm>
            <a:off x="8448856" y="8018867"/>
            <a:ext cx="9207825" cy="428625"/>
          </a:xfrm>
          <a:prstGeom prst="rect">
            <a:avLst/>
          </a:prstGeom>
          <a:noFill/>
          <a:ln>
            <a:noFill/>
          </a:ln>
        </p:spPr>
        <p:txBody>
          <a:bodyPr spcFirstLastPara="1" wrap="square" lIns="0" tIns="0" rIns="0" bIns="0" anchor="t" anchorCtr="0">
            <a:spAutoFit/>
          </a:bodyPr>
          <a:lstStyle/>
          <a:p>
            <a:pPr marL="0" marR="0" lvl="0" indent="0" algn="l" rtl="0">
              <a:lnSpc>
                <a:spcPct val="186666"/>
              </a:lnSpc>
              <a:spcBef>
                <a:spcPts val="0"/>
              </a:spcBef>
              <a:spcAft>
                <a:spcPts val="0"/>
              </a:spcAft>
              <a:buNone/>
            </a:pPr>
            <a:endParaRPr sz="1800">
              <a:solidFill>
                <a:schemeClr val="dk1"/>
              </a:solidFill>
              <a:latin typeface="Calibri"/>
              <a:ea typeface="Calibri"/>
              <a:cs typeface="Calibri"/>
              <a:sym typeface="Calibri"/>
            </a:endParaRPr>
          </a:p>
        </p:txBody>
      </p:sp>
      <p:pic>
        <p:nvPicPr>
          <p:cNvPr id="197" name="Google Shape;197;p19"/>
          <p:cNvPicPr preferRelativeResize="0"/>
          <p:nvPr/>
        </p:nvPicPr>
        <p:blipFill rotWithShape="1">
          <a:blip r:embed="rId3">
            <a:alphaModFix/>
          </a:blip>
          <a:srcRect/>
          <a:stretch/>
        </p:blipFill>
        <p:spPr>
          <a:xfrm>
            <a:off x="14062656" y="8579572"/>
            <a:ext cx="3452135" cy="101681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180AB"/>
        </a:solidFill>
        <a:effectLst/>
      </p:bgPr>
    </p:bg>
    <p:spTree>
      <p:nvGrpSpPr>
        <p:cNvPr id="1" name="Shape 201"/>
        <p:cNvGrpSpPr/>
        <p:nvPr/>
      </p:nvGrpSpPr>
      <p:grpSpPr>
        <a:xfrm>
          <a:off x="0" y="0"/>
          <a:ext cx="0" cy="0"/>
          <a:chOff x="0" y="0"/>
          <a:chExt cx="0" cy="0"/>
        </a:xfrm>
      </p:grpSpPr>
      <p:cxnSp>
        <p:nvCxnSpPr>
          <p:cNvPr id="202" name="Google Shape;202;p20"/>
          <p:cNvCxnSpPr/>
          <p:nvPr/>
        </p:nvCxnSpPr>
        <p:spPr>
          <a:xfrm>
            <a:off x="-208170" y="1630568"/>
            <a:ext cx="7374961" cy="0"/>
          </a:xfrm>
          <a:prstGeom prst="straightConnector1">
            <a:avLst/>
          </a:prstGeom>
          <a:noFill/>
          <a:ln w="47625" cap="rnd" cmpd="sng">
            <a:solidFill>
              <a:srgbClr val="FFFFFF"/>
            </a:solidFill>
            <a:prstDash val="solid"/>
            <a:round/>
            <a:headEnd type="none" w="sm" len="sm"/>
            <a:tailEnd type="none" w="sm" len="sm"/>
          </a:ln>
        </p:spPr>
      </p:cxnSp>
      <p:cxnSp>
        <p:nvCxnSpPr>
          <p:cNvPr id="203" name="Google Shape;203;p20"/>
          <p:cNvCxnSpPr/>
          <p:nvPr/>
        </p:nvCxnSpPr>
        <p:spPr>
          <a:xfrm>
            <a:off x="10913039" y="1630568"/>
            <a:ext cx="7374961" cy="0"/>
          </a:xfrm>
          <a:prstGeom prst="straightConnector1">
            <a:avLst/>
          </a:prstGeom>
          <a:noFill/>
          <a:ln w="47625" cap="rnd" cmpd="sng">
            <a:solidFill>
              <a:srgbClr val="FFFFFF"/>
            </a:solidFill>
            <a:prstDash val="solid"/>
            <a:round/>
            <a:headEnd type="none" w="sm" len="sm"/>
            <a:tailEnd type="none" w="sm" len="sm"/>
          </a:ln>
        </p:spPr>
      </p:cxnSp>
      <p:pic>
        <p:nvPicPr>
          <p:cNvPr id="204" name="Google Shape;204;p20"/>
          <p:cNvPicPr preferRelativeResize="0"/>
          <p:nvPr/>
        </p:nvPicPr>
        <p:blipFill rotWithShape="1">
          <a:blip r:embed="rId3">
            <a:alphaModFix/>
          </a:blip>
          <a:srcRect/>
          <a:stretch/>
        </p:blipFill>
        <p:spPr>
          <a:xfrm>
            <a:off x="7271566" y="1122163"/>
            <a:ext cx="3452135" cy="1016811"/>
          </a:xfrm>
          <a:prstGeom prst="rect">
            <a:avLst/>
          </a:prstGeom>
          <a:noFill/>
          <a:ln>
            <a:noFill/>
          </a:ln>
        </p:spPr>
      </p:pic>
      <p:sp>
        <p:nvSpPr>
          <p:cNvPr id="205" name="Google Shape;205;p20"/>
          <p:cNvSpPr txBox="1"/>
          <p:nvPr/>
        </p:nvSpPr>
        <p:spPr>
          <a:xfrm>
            <a:off x="1028700" y="4146446"/>
            <a:ext cx="16445976" cy="2838450"/>
          </a:xfrm>
          <a:prstGeom prst="rect">
            <a:avLst/>
          </a:prstGeom>
          <a:noFill/>
          <a:ln>
            <a:noFill/>
          </a:ln>
        </p:spPr>
        <p:txBody>
          <a:bodyPr spcFirstLastPara="1" wrap="square" lIns="0" tIns="0" rIns="0" bIns="0" anchor="t" anchorCtr="0">
            <a:spAutoFit/>
          </a:bodyPr>
          <a:lstStyle/>
          <a:p>
            <a:pPr marL="0" marR="0" lvl="0" indent="0" algn="l" rtl="0">
              <a:lnSpc>
                <a:spcPct val="99751"/>
              </a:lnSpc>
              <a:spcBef>
                <a:spcPts val="0"/>
              </a:spcBef>
              <a:spcAft>
                <a:spcPts val="0"/>
              </a:spcAft>
              <a:buNone/>
            </a:pPr>
            <a:r>
              <a:rPr lang="en-US" sz="11263" b="1">
                <a:solidFill>
                  <a:srgbClr val="FFFFFF"/>
                </a:solidFill>
                <a:latin typeface="Open Sans"/>
                <a:ea typeface="Open Sans"/>
                <a:cs typeface="Open Sans"/>
                <a:sym typeface="Open Sans"/>
              </a:rPr>
              <a:t>AIRWAY HEALTH IN THE PEDIATRIC POPULATION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1"/>
          <p:cNvSpPr/>
          <p:nvPr/>
        </p:nvSpPr>
        <p:spPr>
          <a:xfrm>
            <a:off x="2519013" y="-271176"/>
            <a:ext cx="13249974" cy="1384995"/>
          </a:xfrm>
          <a:prstGeom prst="rect">
            <a:avLst/>
          </a:prstGeom>
          <a:noFill/>
          <a:ln>
            <a:noFill/>
          </a:ln>
        </p:spPr>
        <p:txBody>
          <a:bodyPr spcFirstLastPara="1" wrap="square" lIns="137150" tIns="68575" rIns="137150" bIns="68575" anchor="t" anchorCtr="0">
            <a:noAutofit/>
          </a:bodyPr>
          <a:lstStyle/>
          <a:p>
            <a:pPr marL="0" marR="0" lvl="0" indent="0" algn="ctr" rtl="0">
              <a:spcBef>
                <a:spcPts val="0"/>
              </a:spcBef>
              <a:spcAft>
                <a:spcPts val="0"/>
              </a:spcAft>
              <a:buNone/>
            </a:pPr>
            <a:r>
              <a:rPr lang="en-US" sz="8100" b="1">
                <a:solidFill>
                  <a:srgbClr val="C5D8F1"/>
                </a:solidFill>
                <a:latin typeface="Calibri"/>
                <a:ea typeface="Calibri"/>
                <a:cs typeface="Calibri"/>
                <a:sym typeface="Calibri"/>
              </a:rPr>
              <a:t>The AAPMD Endeavour Group</a:t>
            </a:r>
            <a:endParaRPr/>
          </a:p>
        </p:txBody>
      </p:sp>
      <p:sp>
        <p:nvSpPr>
          <p:cNvPr id="211" name="Google Shape;211;p21"/>
          <p:cNvSpPr/>
          <p:nvPr/>
        </p:nvSpPr>
        <p:spPr>
          <a:xfrm>
            <a:off x="8910109" y="966108"/>
            <a:ext cx="467756" cy="1154162"/>
          </a:xfrm>
          <a:prstGeom prst="rect">
            <a:avLst/>
          </a:prstGeom>
          <a:noFill/>
          <a:ln>
            <a:noFill/>
          </a:ln>
        </p:spPr>
        <p:txBody>
          <a:bodyPr spcFirstLastPara="1" wrap="square" lIns="137150" tIns="68575" rIns="137150" bIns="68575" anchor="t" anchorCtr="0">
            <a:noAutofit/>
          </a:bodyPr>
          <a:lstStyle/>
          <a:p>
            <a:pPr marL="0" marR="0" lvl="0" indent="0" algn="ctr" rtl="0">
              <a:spcBef>
                <a:spcPts val="0"/>
              </a:spcBef>
              <a:spcAft>
                <a:spcPts val="0"/>
              </a:spcAft>
              <a:buNone/>
            </a:pPr>
            <a:r>
              <a:rPr lang="en-US" sz="6600" b="1">
                <a:solidFill>
                  <a:srgbClr val="D6E3BC"/>
                </a:solidFill>
                <a:latin typeface="Calibri"/>
                <a:ea typeface="Calibri"/>
                <a:cs typeface="Calibri"/>
                <a:sym typeface="Calibri"/>
              </a:rPr>
              <a:t> </a:t>
            </a:r>
            <a:endParaRPr/>
          </a:p>
        </p:txBody>
      </p:sp>
      <p:pic>
        <p:nvPicPr>
          <p:cNvPr id="212" name="Google Shape;212;p21"/>
          <p:cNvPicPr preferRelativeResize="0"/>
          <p:nvPr/>
        </p:nvPicPr>
        <p:blipFill rotWithShape="1">
          <a:blip r:embed="rId3">
            <a:alphaModFix/>
          </a:blip>
          <a:srcRect/>
          <a:stretch/>
        </p:blipFill>
        <p:spPr>
          <a:xfrm>
            <a:off x="1912722" y="1384346"/>
            <a:ext cx="14462529" cy="820975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2221</Words>
  <Application>Microsoft Office PowerPoint</Application>
  <PresentationFormat>Custom</PresentationFormat>
  <Paragraphs>228</Paragraphs>
  <Slides>40</Slides>
  <Notes>40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ENDEAVOUR’S FOCUS   CHILDREN  71 MONTHS AND YOUNGER  </vt:lpstr>
      <vt:lpstr>PowerPoint Presentation</vt:lpstr>
      <vt:lpstr>PowerPoint Presentation</vt:lpstr>
      <vt:lpstr> Ensuring little people with airway issues do not grow into big people with airway issues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staceylarkin4@gmail.com</cp:lastModifiedBy>
  <cp:revision>5</cp:revision>
  <dcterms:modified xsi:type="dcterms:W3CDTF">2023-09-25T16:43:37Z</dcterms:modified>
</cp:coreProperties>
</file>